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25"/>
  </p:notesMasterIdLst>
  <p:sldIdLst>
    <p:sldId id="256" r:id="rId2"/>
    <p:sldId id="265" r:id="rId3"/>
    <p:sldId id="266" r:id="rId4"/>
    <p:sldId id="267" r:id="rId5"/>
    <p:sldId id="268" r:id="rId6"/>
    <p:sldId id="269" r:id="rId7"/>
    <p:sldId id="270" r:id="rId8"/>
    <p:sldId id="271" r:id="rId9"/>
    <p:sldId id="257" r:id="rId10"/>
    <p:sldId id="263" r:id="rId11"/>
    <p:sldId id="264" r:id="rId12"/>
    <p:sldId id="272" r:id="rId13"/>
    <p:sldId id="273" r:id="rId14"/>
    <p:sldId id="274" r:id="rId15"/>
    <p:sldId id="275" r:id="rId16"/>
    <p:sldId id="276" r:id="rId17"/>
    <p:sldId id="258" r:id="rId18"/>
    <p:sldId id="277" r:id="rId19"/>
    <p:sldId id="278" r:id="rId20"/>
    <p:sldId id="279" r:id="rId21"/>
    <p:sldId id="259" r:id="rId22"/>
    <p:sldId id="261" r:id="rId23"/>
    <p:sldId id="260" r:id="rId24"/>
  </p:sldIdLst>
  <p:sldSz cx="9144000" cy="5143500" type="screen16x9"/>
  <p:notesSz cx="6858000" cy="9144000"/>
  <p:embeddedFontLst>
    <p:embeddedFont>
      <p:font typeface="Cambria" panose="02040503050406030204" pitchFamily="18" charset="0"/>
      <p:regular r:id="rId26"/>
      <p:bold r:id="rId27"/>
      <p:italic r:id="rId28"/>
      <p:boldItalic r:id="rId29"/>
    </p:embeddedFont>
    <p:embeddedFont>
      <p:font typeface="Dosis" pitchFamily="2" charset="0"/>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87" d="100"/>
          <a:sy n="87" d="100"/>
        </p:scale>
        <p:origin x="846" y="72"/>
      </p:cViewPr>
      <p:guideLst>
        <p:guide orient="horz" pos="1620"/>
        <p:guide pos="2880"/>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F53D84-C343-48AA-8C84-BB48173E7A7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D009F84-5625-4C7F-9AFD-065DA9F76B5B}">
      <dgm:prSet phldrT="[Text]"/>
      <dgm:spPr/>
      <dgm:t>
        <a:bodyPr/>
        <a:lstStyle/>
        <a:p>
          <a:r>
            <a:rPr lang="en-US" dirty="0"/>
            <a:t>Education</a:t>
          </a:r>
        </a:p>
      </dgm:t>
    </dgm:pt>
    <dgm:pt modelId="{E66B30EC-5735-4AED-9B15-B85588D78B08}" type="parTrans" cxnId="{7708650A-E0A1-4B5D-9D1C-06640B4EC8D8}">
      <dgm:prSet/>
      <dgm:spPr/>
      <dgm:t>
        <a:bodyPr/>
        <a:lstStyle/>
        <a:p>
          <a:endParaRPr lang="en-US"/>
        </a:p>
      </dgm:t>
    </dgm:pt>
    <dgm:pt modelId="{F43B0DF0-939A-4454-9079-2236AA3D0387}" type="sibTrans" cxnId="{7708650A-E0A1-4B5D-9D1C-06640B4EC8D8}">
      <dgm:prSet/>
      <dgm:spPr/>
      <dgm:t>
        <a:bodyPr/>
        <a:lstStyle/>
        <a:p>
          <a:endParaRPr lang="en-US"/>
        </a:p>
      </dgm:t>
    </dgm:pt>
    <dgm:pt modelId="{E5C8AD2A-0418-49BB-99BB-132A0B500AE4}">
      <dgm:prSet phldrT="[Text]"/>
      <dgm:spPr/>
      <dgm:t>
        <a:bodyPr/>
        <a:lstStyle/>
        <a:p>
          <a:r>
            <a:rPr lang="en-US" dirty="0" err="1"/>
            <a:t>Marital_status</a:t>
          </a:r>
          <a:endParaRPr lang="en-US" dirty="0"/>
        </a:p>
      </dgm:t>
    </dgm:pt>
    <dgm:pt modelId="{ADAC905A-1910-4088-B2CD-95F2084A6A95}" type="parTrans" cxnId="{C41996F9-C6C1-43A0-9DA5-F219C6564522}">
      <dgm:prSet/>
      <dgm:spPr/>
      <dgm:t>
        <a:bodyPr/>
        <a:lstStyle/>
        <a:p>
          <a:endParaRPr lang="en-US"/>
        </a:p>
      </dgm:t>
    </dgm:pt>
    <dgm:pt modelId="{96658D1C-BD80-49D7-930A-5A6AD9322099}" type="sibTrans" cxnId="{C41996F9-C6C1-43A0-9DA5-F219C6564522}">
      <dgm:prSet/>
      <dgm:spPr/>
      <dgm:t>
        <a:bodyPr/>
        <a:lstStyle/>
        <a:p>
          <a:endParaRPr lang="en-US"/>
        </a:p>
      </dgm:t>
    </dgm:pt>
    <dgm:pt modelId="{04C64C3F-40AE-4B13-BA2C-03BDDF27C56F}" type="pres">
      <dgm:prSet presAssocID="{2DF53D84-C343-48AA-8C84-BB48173E7A7F}" presName="diagram" presStyleCnt="0">
        <dgm:presLayoutVars>
          <dgm:dir/>
          <dgm:resizeHandles val="exact"/>
        </dgm:presLayoutVars>
      </dgm:prSet>
      <dgm:spPr/>
    </dgm:pt>
    <dgm:pt modelId="{3B0A0328-1DCA-420F-9D27-7FD06A4791F3}" type="pres">
      <dgm:prSet presAssocID="{5D009F84-5625-4C7F-9AFD-065DA9F76B5B}" presName="node" presStyleLbl="node1" presStyleIdx="0" presStyleCnt="2">
        <dgm:presLayoutVars>
          <dgm:bulletEnabled val="1"/>
        </dgm:presLayoutVars>
      </dgm:prSet>
      <dgm:spPr/>
    </dgm:pt>
    <dgm:pt modelId="{01E983DF-9E78-42B1-9D45-32EA185E4EB6}" type="pres">
      <dgm:prSet presAssocID="{F43B0DF0-939A-4454-9079-2236AA3D0387}" presName="sibTrans" presStyleCnt="0"/>
      <dgm:spPr/>
    </dgm:pt>
    <dgm:pt modelId="{52E7CB07-0F9C-4E4C-816D-75F9D3543D77}" type="pres">
      <dgm:prSet presAssocID="{E5C8AD2A-0418-49BB-99BB-132A0B500AE4}" presName="node" presStyleLbl="node1" presStyleIdx="1" presStyleCnt="2">
        <dgm:presLayoutVars>
          <dgm:bulletEnabled val="1"/>
        </dgm:presLayoutVars>
      </dgm:prSet>
      <dgm:spPr/>
    </dgm:pt>
  </dgm:ptLst>
  <dgm:cxnLst>
    <dgm:cxn modelId="{7708650A-E0A1-4B5D-9D1C-06640B4EC8D8}" srcId="{2DF53D84-C343-48AA-8C84-BB48173E7A7F}" destId="{5D009F84-5625-4C7F-9AFD-065DA9F76B5B}" srcOrd="0" destOrd="0" parTransId="{E66B30EC-5735-4AED-9B15-B85588D78B08}" sibTransId="{F43B0DF0-939A-4454-9079-2236AA3D0387}"/>
    <dgm:cxn modelId="{79D1A63E-D139-451F-8AD4-1EF02482BF5A}" type="presOf" srcId="{2DF53D84-C343-48AA-8C84-BB48173E7A7F}" destId="{04C64C3F-40AE-4B13-BA2C-03BDDF27C56F}" srcOrd="0" destOrd="0" presId="urn:microsoft.com/office/officeart/2005/8/layout/default"/>
    <dgm:cxn modelId="{69052D62-4497-42E2-8F99-4512FD8E9A61}" type="presOf" srcId="{E5C8AD2A-0418-49BB-99BB-132A0B500AE4}" destId="{52E7CB07-0F9C-4E4C-816D-75F9D3543D77}" srcOrd="0" destOrd="0" presId="urn:microsoft.com/office/officeart/2005/8/layout/default"/>
    <dgm:cxn modelId="{4B452BE3-22BA-4684-BA8D-B8222972303B}" type="presOf" srcId="{5D009F84-5625-4C7F-9AFD-065DA9F76B5B}" destId="{3B0A0328-1DCA-420F-9D27-7FD06A4791F3}" srcOrd="0" destOrd="0" presId="urn:microsoft.com/office/officeart/2005/8/layout/default"/>
    <dgm:cxn modelId="{C41996F9-C6C1-43A0-9DA5-F219C6564522}" srcId="{2DF53D84-C343-48AA-8C84-BB48173E7A7F}" destId="{E5C8AD2A-0418-49BB-99BB-132A0B500AE4}" srcOrd="1" destOrd="0" parTransId="{ADAC905A-1910-4088-B2CD-95F2084A6A95}" sibTransId="{96658D1C-BD80-49D7-930A-5A6AD9322099}"/>
    <dgm:cxn modelId="{B0A5AC71-05B1-4C08-A272-4866B8ECC708}" type="presParOf" srcId="{04C64C3F-40AE-4B13-BA2C-03BDDF27C56F}" destId="{3B0A0328-1DCA-420F-9D27-7FD06A4791F3}" srcOrd="0" destOrd="0" presId="urn:microsoft.com/office/officeart/2005/8/layout/default"/>
    <dgm:cxn modelId="{B722A948-CE08-46E4-BD8A-1DB473E92C95}" type="presParOf" srcId="{04C64C3F-40AE-4B13-BA2C-03BDDF27C56F}" destId="{01E983DF-9E78-42B1-9D45-32EA185E4EB6}" srcOrd="1" destOrd="0" presId="urn:microsoft.com/office/officeart/2005/8/layout/default"/>
    <dgm:cxn modelId="{E2098973-60D4-4B32-97B4-BAFCF3787CCB}" type="presParOf" srcId="{04C64C3F-40AE-4B13-BA2C-03BDDF27C56F}" destId="{52E7CB07-0F9C-4E4C-816D-75F9D3543D77}"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A0328-1DCA-420F-9D27-7FD06A4791F3}">
      <dsp:nvSpPr>
        <dsp:cNvPr id="0" name=""/>
        <dsp:cNvSpPr/>
      </dsp:nvSpPr>
      <dsp:spPr>
        <a:xfrm>
          <a:off x="1058651" y="1549"/>
          <a:ext cx="2289442" cy="13736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Education</a:t>
          </a:r>
        </a:p>
      </dsp:txBody>
      <dsp:txXfrm>
        <a:off x="1058651" y="1549"/>
        <a:ext cx="2289442" cy="1373665"/>
      </dsp:txXfrm>
    </dsp:sp>
    <dsp:sp modelId="{52E7CB07-0F9C-4E4C-816D-75F9D3543D77}">
      <dsp:nvSpPr>
        <dsp:cNvPr id="0" name=""/>
        <dsp:cNvSpPr/>
      </dsp:nvSpPr>
      <dsp:spPr>
        <a:xfrm>
          <a:off x="1058651" y="1604159"/>
          <a:ext cx="2289442" cy="13736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err="1"/>
            <a:t>Marital_status</a:t>
          </a:r>
          <a:endParaRPr lang="en-US" sz="2600" kern="1200" dirty="0"/>
        </a:p>
      </dsp:txBody>
      <dsp:txXfrm>
        <a:off x="1058651" y="1604159"/>
        <a:ext cx="2289442" cy="137366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65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416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73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451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18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1860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690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147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887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194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272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13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55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871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47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42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86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colab.research.google.com/drive/1kAXeIjj9KR8OW9UaJzsIer3K4MZeaq98?usp=sharing"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kAXeIjj9KR8OW9UaJzsIer3K4MZeaq98?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colab.research.google.com/drive/1kAXeIjj9KR8OW9UaJzsIer3K4MZeaq98?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ID" sz="1400" b="0" i="0" dirty="0">
                <a:solidFill>
                  <a:srgbClr val="1D1F20"/>
                </a:solidFill>
                <a:effectLst/>
                <a:latin typeface="Cambria" panose="02040503050406030204" pitchFamily="18" charset="0"/>
              </a:rPr>
              <a:t>Graduated from </a:t>
            </a:r>
            <a:r>
              <a:rPr lang="en-ID" sz="1400" b="0" i="0" dirty="0" err="1">
                <a:solidFill>
                  <a:srgbClr val="1D1F20"/>
                </a:solidFill>
                <a:effectLst/>
                <a:latin typeface="Cambria" panose="02040503050406030204" pitchFamily="18" charset="0"/>
              </a:rPr>
              <a:t>Pertamina</a:t>
            </a:r>
            <a:r>
              <a:rPr lang="en-ID" sz="1400" b="0" i="0" dirty="0">
                <a:solidFill>
                  <a:srgbClr val="1D1F20"/>
                </a:solidFill>
                <a:effectLst/>
                <a:latin typeface="Cambria" panose="02040503050406030204" pitchFamily="18" charset="0"/>
              </a:rPr>
              <a:t> University majoring in petroleum engineering with a GPA of 3.78. Currently I want to shift career to data scientist by attending a data science bootcamp. where I am developing expertise using data visualization tools such as Tableau and Looker Studio, SQL and several Python libraries to create machine learning. My objective is to become a professional data scientist and leverage my skills to contribute to data-driven decision-making in diverse industries.</a:t>
            </a:r>
            <a:endParaRPr lang="en-ID" sz="1800" dirty="0">
              <a:latin typeface="Cambria" panose="02040503050406030204" pitchFamily="18" charset="0"/>
            </a:endParaRPr>
          </a:p>
        </p:txBody>
      </p:sp>
      <p:pic>
        <p:nvPicPr>
          <p:cNvPr id="2" name="Google Shape;101;p25">
            <a:extLst>
              <a:ext uri="{FF2B5EF4-FFF2-40B4-BE49-F238E27FC236}">
                <a16:creationId xmlns:a16="http://schemas.microsoft.com/office/drawing/2014/main" id="{DF5E1F11-5BC0-7FFD-85FC-1480F5EDDD7F}"/>
              </a:ext>
            </a:extLst>
          </p:cNvPr>
          <p:cNvPicPr preferRelativeResize="0"/>
          <p:nvPr/>
        </p:nvPicPr>
        <p:blipFill>
          <a:blip r:embed="rId4"/>
          <a:srcRect t="16667" b="16667"/>
          <a:stretch/>
        </p:blipFill>
        <p:spPr>
          <a:xfrm>
            <a:off x="4665150" y="735163"/>
            <a:ext cx="1218600" cy="1216800"/>
          </a:xfrm>
          <a:prstGeom prst="roundRect">
            <a:avLst>
              <a:gd name="adj" fmla="val 50000"/>
            </a:avLst>
          </a:prstGeom>
          <a:noFill/>
          <a:ln w="9525" cap="flat" cmpd="sng">
            <a:solidFill>
              <a:schemeClr val="dk1"/>
            </a:solidFill>
            <a:prstDash val="solid"/>
            <a:round/>
            <a:headEnd type="none" w="sm" len="sm"/>
            <a:tailEnd type="none" w="sm" len="sm"/>
          </a:ln>
        </p:spPr>
      </p:pic>
      <p:sp>
        <p:nvSpPr>
          <p:cNvPr id="3" name="Google Shape;100;p25">
            <a:extLst>
              <a:ext uri="{FF2B5EF4-FFF2-40B4-BE49-F238E27FC236}">
                <a16:creationId xmlns:a16="http://schemas.microsoft.com/office/drawing/2014/main" id="{88585A69-1B8B-0763-2F8D-A80A4331B697}"/>
              </a:ext>
            </a:extLst>
          </p:cNvPr>
          <p:cNvSpPr txBox="1"/>
          <p:nvPr/>
        </p:nvSpPr>
        <p:spPr>
          <a:xfrm>
            <a:off x="5959950" y="908899"/>
            <a:ext cx="2402400" cy="104306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dirty="0" err="1">
                <a:solidFill>
                  <a:srgbClr val="000000"/>
                </a:solidFill>
                <a:latin typeface="Dosis"/>
                <a:ea typeface="Dosis"/>
                <a:cs typeface="Dosis"/>
                <a:sym typeface="Dosis"/>
              </a:rPr>
              <a:t>Philipus</a:t>
            </a:r>
            <a:r>
              <a:rPr lang="en-US" sz="1200" b="1" i="0" u="none" strike="noStrike" cap="none" dirty="0">
                <a:solidFill>
                  <a:srgbClr val="000000"/>
                </a:solidFill>
                <a:latin typeface="Dosis"/>
                <a:ea typeface="Dosis"/>
                <a:cs typeface="Dosis"/>
                <a:sym typeface="Dosis"/>
              </a:rPr>
              <a:t> Dima </a:t>
            </a:r>
            <a:r>
              <a:rPr lang="en-US" sz="1200" b="1" i="0" u="none" strike="noStrike" cap="none" dirty="0" err="1">
                <a:solidFill>
                  <a:srgbClr val="000000"/>
                </a:solidFill>
                <a:latin typeface="Dosis"/>
                <a:ea typeface="Dosis"/>
                <a:cs typeface="Dosis"/>
                <a:sym typeface="Dosis"/>
              </a:rPr>
              <a:t>Wira</a:t>
            </a:r>
            <a:r>
              <a:rPr lang="en-US" sz="1200" b="1" i="0" u="none" strike="noStrike" cap="none" dirty="0">
                <a:solidFill>
                  <a:srgbClr val="000000"/>
                </a:solidFill>
                <a:latin typeface="Dosis"/>
                <a:ea typeface="Dosis"/>
                <a:cs typeface="Dosis"/>
                <a:sym typeface="Dosis"/>
              </a:rPr>
              <a:t> </a:t>
            </a:r>
            <a:r>
              <a:rPr lang="en-US" sz="1200" b="1" i="0" u="none" strike="noStrike" cap="none" dirty="0" err="1">
                <a:solidFill>
                  <a:srgbClr val="000000"/>
                </a:solidFill>
                <a:latin typeface="Dosis"/>
                <a:ea typeface="Dosis"/>
                <a:cs typeface="Dosis"/>
                <a:sym typeface="Dosis"/>
              </a:rPr>
              <a:t>Pratomo</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err="1">
                <a:latin typeface="Dosis"/>
                <a:ea typeface="Dosis"/>
                <a:cs typeface="Dosis"/>
                <a:sym typeface="Dosis"/>
              </a:rPr>
              <a:t>pwirapratomo@gmail.com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a:t>
            </a:r>
            <a:r>
              <a:rPr lang="en-ID" sz="1200" dirty="0" err="1">
                <a:latin typeface="Dosis"/>
                <a:ea typeface="Dosis"/>
                <a:cs typeface="Dosis"/>
                <a:sym typeface="Dosis"/>
              </a:rPr>
              <a:t>www.linkedin.com</a:t>
            </a:r>
            <a:r>
              <a:rPr lang="en-ID" sz="1200" dirty="0">
                <a:latin typeface="Dosis"/>
                <a:ea typeface="Dosis"/>
                <a:cs typeface="Dosis"/>
                <a:sym typeface="Dosis"/>
              </a:rPr>
              <a:t>/in/philipus-dima-wira-pratomo-a221391ab/</a:t>
            </a:r>
            <a:endParaRPr sz="1200" dirty="0">
              <a:latin typeface="Dosis"/>
              <a:ea typeface="Dosis"/>
              <a:cs typeface="Dosis"/>
              <a:sym typeface="Dosi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bg1"/>
                </a:solidFill>
              </a:rPr>
              <a:t>Data Preprocessing</a:t>
            </a:r>
            <a:endParaRPr b="1" dirty="0">
              <a:solidFill>
                <a:schemeClr val="bg1"/>
              </a:solidFill>
            </a:endParaRPr>
          </a:p>
        </p:txBody>
      </p:sp>
      <p:grpSp>
        <p:nvGrpSpPr>
          <p:cNvPr id="13" name="Group 12">
            <a:extLst>
              <a:ext uri="{FF2B5EF4-FFF2-40B4-BE49-F238E27FC236}">
                <a16:creationId xmlns:a16="http://schemas.microsoft.com/office/drawing/2014/main" id="{B1BF1B01-3F48-004E-CF79-6373CCB065EB}"/>
              </a:ext>
            </a:extLst>
          </p:cNvPr>
          <p:cNvGrpSpPr/>
          <p:nvPr/>
        </p:nvGrpSpPr>
        <p:grpSpPr>
          <a:xfrm>
            <a:off x="209320" y="891042"/>
            <a:ext cx="9259215" cy="466698"/>
            <a:chOff x="209321" y="582560"/>
            <a:chExt cx="8378432" cy="991780"/>
          </a:xfrm>
        </p:grpSpPr>
        <p:sp>
          <p:nvSpPr>
            <p:cNvPr id="5" name="TextBox 4">
              <a:extLst>
                <a:ext uri="{FF2B5EF4-FFF2-40B4-BE49-F238E27FC236}">
                  <a16:creationId xmlns:a16="http://schemas.microsoft.com/office/drawing/2014/main" id="{CED1EE1D-F19C-94C4-097C-3F47E6C5FAAC}"/>
                </a:ext>
              </a:extLst>
            </p:cNvPr>
            <p:cNvSpPr txBox="1"/>
            <p:nvPr/>
          </p:nvSpPr>
          <p:spPr>
            <a:xfrm>
              <a:off x="2352205" y="778860"/>
              <a:ext cx="6235548" cy="588651"/>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Fitur </a:t>
              </a:r>
              <a:r>
                <a:rPr lang="en-US" dirty="0" err="1"/>
                <a:t>Dt_Customer</a:t>
              </a:r>
              <a:r>
                <a:rPr lang="en-US" dirty="0"/>
                <a:t> could change into Date</a:t>
              </a:r>
            </a:p>
          </p:txBody>
        </p:sp>
        <p:sp>
          <p:nvSpPr>
            <p:cNvPr id="11" name="Rectangle 10">
              <a:extLst>
                <a:ext uri="{FF2B5EF4-FFF2-40B4-BE49-F238E27FC236}">
                  <a16:creationId xmlns:a16="http://schemas.microsoft.com/office/drawing/2014/main" id="{488DEBBF-4112-D297-5D47-16958FE3DD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200" dirty="0">
                  <a:latin typeface="Cambria" panose="02040503050406030204" pitchFamily="18" charset="0"/>
                  <a:ea typeface="Cambria" panose="02040503050406030204" pitchFamily="18" charset="0"/>
                </a:rPr>
                <a:t>Checking Data Type</a:t>
              </a:r>
            </a:p>
          </p:txBody>
        </p:sp>
        <p:sp>
          <p:nvSpPr>
            <p:cNvPr id="12" name="Rectangle 11">
              <a:extLst>
                <a:ext uri="{FF2B5EF4-FFF2-40B4-BE49-F238E27FC236}">
                  <a16:creationId xmlns:a16="http://schemas.microsoft.com/office/drawing/2014/main" id="{17EDC354-4F8C-3D8C-5BAD-19B5D9DFD6D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14" name="Group 13">
            <a:extLst>
              <a:ext uri="{FF2B5EF4-FFF2-40B4-BE49-F238E27FC236}">
                <a16:creationId xmlns:a16="http://schemas.microsoft.com/office/drawing/2014/main" id="{1A428A96-E56E-B7F5-A1CC-3002CDFA143A}"/>
              </a:ext>
            </a:extLst>
          </p:cNvPr>
          <p:cNvGrpSpPr/>
          <p:nvPr/>
        </p:nvGrpSpPr>
        <p:grpSpPr>
          <a:xfrm>
            <a:off x="209321" y="1443911"/>
            <a:ext cx="8837364" cy="466698"/>
            <a:chOff x="209321" y="582560"/>
            <a:chExt cx="8009261" cy="991780"/>
          </a:xfrm>
        </p:grpSpPr>
        <p:sp>
          <p:nvSpPr>
            <p:cNvPr id="15" name="TextBox 14">
              <a:extLst>
                <a:ext uri="{FF2B5EF4-FFF2-40B4-BE49-F238E27FC236}">
                  <a16:creationId xmlns:a16="http://schemas.microsoft.com/office/drawing/2014/main" id="{34677A2B-7E82-9E01-CC4E-604FF8D1F5EC}"/>
                </a:ext>
              </a:extLst>
            </p:cNvPr>
            <p:cNvSpPr txBox="1"/>
            <p:nvPr/>
          </p:nvSpPr>
          <p:spPr>
            <a:xfrm>
              <a:off x="2346593" y="775049"/>
              <a:ext cx="5750807" cy="555947"/>
            </a:xfrm>
            <a:prstGeom prst="rect">
              <a:avLst/>
            </a:prstGeom>
            <a:noFill/>
          </p:spPr>
          <p:txBody>
            <a:bodyPr wrap="square" rtlCol="0">
              <a:spAutoFit/>
            </a:bodyPr>
            <a:lstStyle/>
            <a:p>
              <a:pPr algn="just"/>
              <a:r>
                <a:rPr lang="en-US" sz="1100" dirty="0">
                  <a:latin typeface="Cambria" panose="02040503050406030204" pitchFamily="18" charset="0"/>
                  <a:ea typeface="Cambria" panose="02040503050406030204" pitchFamily="18" charset="0"/>
                </a:rPr>
                <a:t>There are 24 null values in the Income feature, and they will be filled with the median of the data.</a:t>
              </a:r>
              <a:endParaRPr lang="en-US" sz="1100" b="1" dirty="0">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097853F6-E42A-4903-1BE3-07AA17E7D480}"/>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Checking Missing Value</a:t>
              </a:r>
            </a:p>
          </p:txBody>
        </p:sp>
        <p:sp>
          <p:nvSpPr>
            <p:cNvPr id="17" name="Rectangle 16">
              <a:extLst>
                <a:ext uri="{FF2B5EF4-FFF2-40B4-BE49-F238E27FC236}">
                  <a16:creationId xmlns:a16="http://schemas.microsoft.com/office/drawing/2014/main" id="{8F4A402A-4E49-D1C0-D9F1-0D4BEF0C0BA0}"/>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2" name="Group 1">
            <a:extLst>
              <a:ext uri="{FF2B5EF4-FFF2-40B4-BE49-F238E27FC236}">
                <a16:creationId xmlns:a16="http://schemas.microsoft.com/office/drawing/2014/main" id="{B67BA8A4-7008-B2BD-8294-F74E2C3D5BE7}"/>
              </a:ext>
            </a:extLst>
          </p:cNvPr>
          <p:cNvGrpSpPr/>
          <p:nvPr/>
        </p:nvGrpSpPr>
        <p:grpSpPr>
          <a:xfrm>
            <a:off x="207071" y="1999662"/>
            <a:ext cx="8837364" cy="466697"/>
            <a:chOff x="209321" y="582560"/>
            <a:chExt cx="8009261" cy="991780"/>
          </a:xfrm>
        </p:grpSpPr>
        <p:sp>
          <p:nvSpPr>
            <p:cNvPr id="3" name="TextBox 2">
              <a:extLst>
                <a:ext uri="{FF2B5EF4-FFF2-40B4-BE49-F238E27FC236}">
                  <a16:creationId xmlns:a16="http://schemas.microsoft.com/office/drawing/2014/main" id="{B6C18B41-9AC6-B6C4-C9BE-7CEA70FE0DAB}"/>
                </a:ext>
              </a:extLst>
            </p:cNvPr>
            <p:cNvSpPr txBox="1"/>
            <p:nvPr/>
          </p:nvSpPr>
          <p:spPr>
            <a:xfrm>
              <a:off x="2346593" y="825385"/>
              <a:ext cx="5750807" cy="588652"/>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There are no duplicate</a:t>
              </a:r>
              <a:endParaRPr lang="en-US" sz="1200" b="1"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2458212C-BE66-EB91-31C4-BE70190CFF18}"/>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Checking Duplicate Value</a:t>
              </a:r>
            </a:p>
          </p:txBody>
        </p:sp>
        <p:sp>
          <p:nvSpPr>
            <p:cNvPr id="6" name="Rectangle 5">
              <a:extLst>
                <a:ext uri="{FF2B5EF4-FFF2-40B4-BE49-F238E27FC236}">
                  <a16:creationId xmlns:a16="http://schemas.microsoft.com/office/drawing/2014/main" id="{205462D1-79F0-7033-A550-E8335C45F2C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sp>
        <p:nvSpPr>
          <p:cNvPr id="7" name="Google Shape;56;p13">
            <a:extLst>
              <a:ext uri="{FF2B5EF4-FFF2-40B4-BE49-F238E27FC236}">
                <a16:creationId xmlns:a16="http://schemas.microsoft.com/office/drawing/2014/main" id="{1924CAC6-233D-6FB1-B138-2BCAFDA2D062}"/>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649560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bg1"/>
                </a:solidFill>
              </a:rPr>
              <a:t>Feature Engineering</a:t>
            </a:r>
            <a:endParaRPr b="1" dirty="0">
              <a:solidFill>
                <a:schemeClr val="bg1"/>
              </a:solidFill>
            </a:endParaRPr>
          </a:p>
        </p:txBody>
      </p:sp>
      <p:grpSp>
        <p:nvGrpSpPr>
          <p:cNvPr id="13" name="Group 12">
            <a:extLst>
              <a:ext uri="{FF2B5EF4-FFF2-40B4-BE49-F238E27FC236}">
                <a16:creationId xmlns:a16="http://schemas.microsoft.com/office/drawing/2014/main" id="{B1BF1B01-3F48-004E-CF79-6373CCB065EB}"/>
              </a:ext>
            </a:extLst>
          </p:cNvPr>
          <p:cNvGrpSpPr/>
          <p:nvPr/>
        </p:nvGrpSpPr>
        <p:grpSpPr>
          <a:xfrm>
            <a:off x="209320" y="637656"/>
            <a:ext cx="9259215" cy="466698"/>
            <a:chOff x="209321" y="582560"/>
            <a:chExt cx="8378432" cy="991780"/>
          </a:xfrm>
        </p:grpSpPr>
        <p:sp>
          <p:nvSpPr>
            <p:cNvPr id="5" name="TextBox 4">
              <a:extLst>
                <a:ext uri="{FF2B5EF4-FFF2-40B4-BE49-F238E27FC236}">
                  <a16:creationId xmlns:a16="http://schemas.microsoft.com/office/drawing/2014/main" id="{CED1EE1D-F19C-94C4-097C-3F47E6C5FAAC}"/>
                </a:ext>
              </a:extLst>
            </p:cNvPr>
            <p:cNvSpPr txBox="1"/>
            <p:nvPr/>
          </p:nvSpPr>
          <p:spPr>
            <a:xfrm>
              <a:off x="2352205" y="778860"/>
              <a:ext cx="6235548" cy="588651"/>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Division of total purchases by total visitors.</a:t>
              </a:r>
            </a:p>
          </p:txBody>
        </p:sp>
        <p:sp>
          <p:nvSpPr>
            <p:cNvPr id="11" name="Rectangle 10">
              <a:extLst>
                <a:ext uri="{FF2B5EF4-FFF2-40B4-BE49-F238E27FC236}">
                  <a16:creationId xmlns:a16="http://schemas.microsoft.com/office/drawing/2014/main" id="{488DEBBF-4112-D297-5D47-16958FE3DD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200" dirty="0">
                  <a:latin typeface="Cambria" panose="02040503050406030204" pitchFamily="18" charset="0"/>
                  <a:ea typeface="Cambria" panose="02040503050406030204" pitchFamily="18" charset="0"/>
                </a:rPr>
                <a:t>Feature </a:t>
              </a:r>
              <a:r>
                <a:rPr lang="en-US" sz="1200" dirty="0" err="1">
                  <a:latin typeface="Cambria" panose="02040503050406030204" pitchFamily="18" charset="0"/>
                  <a:ea typeface="Cambria" panose="02040503050406030204" pitchFamily="18" charset="0"/>
                </a:rPr>
                <a:t>Convertion</a:t>
              </a:r>
              <a:r>
                <a:rPr lang="en-US" sz="1200" dirty="0">
                  <a:latin typeface="Cambria" panose="02040503050406030204" pitchFamily="18" charset="0"/>
                  <a:ea typeface="Cambria" panose="02040503050406030204" pitchFamily="18" charset="0"/>
                </a:rPr>
                <a:t> Rate</a:t>
              </a:r>
            </a:p>
          </p:txBody>
        </p:sp>
        <p:sp>
          <p:nvSpPr>
            <p:cNvPr id="12" name="Rectangle 11">
              <a:extLst>
                <a:ext uri="{FF2B5EF4-FFF2-40B4-BE49-F238E27FC236}">
                  <a16:creationId xmlns:a16="http://schemas.microsoft.com/office/drawing/2014/main" id="{17EDC354-4F8C-3D8C-5BAD-19B5D9DFD6D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14" name="Group 13">
            <a:extLst>
              <a:ext uri="{FF2B5EF4-FFF2-40B4-BE49-F238E27FC236}">
                <a16:creationId xmlns:a16="http://schemas.microsoft.com/office/drawing/2014/main" id="{1A428A96-E56E-B7F5-A1CC-3002CDFA143A}"/>
              </a:ext>
            </a:extLst>
          </p:cNvPr>
          <p:cNvGrpSpPr/>
          <p:nvPr/>
        </p:nvGrpSpPr>
        <p:grpSpPr>
          <a:xfrm>
            <a:off x="209321" y="1135436"/>
            <a:ext cx="8837364" cy="1347410"/>
            <a:chOff x="209321" y="582560"/>
            <a:chExt cx="8009261" cy="2863408"/>
          </a:xfrm>
        </p:grpSpPr>
        <p:sp>
          <p:nvSpPr>
            <p:cNvPr id="15" name="TextBox 14">
              <a:extLst>
                <a:ext uri="{FF2B5EF4-FFF2-40B4-BE49-F238E27FC236}">
                  <a16:creationId xmlns:a16="http://schemas.microsoft.com/office/drawing/2014/main" id="{34677A2B-7E82-9E01-CC4E-604FF8D1F5EC}"/>
                </a:ext>
              </a:extLst>
            </p:cNvPr>
            <p:cNvSpPr txBox="1"/>
            <p:nvPr/>
          </p:nvSpPr>
          <p:spPr>
            <a:xfrm>
              <a:off x="2346593" y="681401"/>
              <a:ext cx="5750807" cy="2550843"/>
            </a:xfrm>
            <a:prstGeom prst="rect">
              <a:avLst/>
            </a:prstGeom>
            <a:noFill/>
          </p:spPr>
          <p:txBody>
            <a:bodyPr wrap="square" rtlCol="0">
              <a:spAutoFit/>
            </a:bodyPr>
            <a:lstStyle>
              <a:defPPr marR="0" lvl="0" algn="l" rtl="0">
                <a:lnSpc>
                  <a:spcPct val="100000"/>
                </a:lnSpc>
                <a:spcBef>
                  <a:spcPts val="0"/>
                </a:spcBef>
                <a:spcAft>
                  <a:spcPts val="0"/>
                </a:spcAft>
                <a:defRPr/>
              </a:defPPr>
              <a:lvl1pPr algn="just">
                <a:defRPr sz="1200">
                  <a:latin typeface="Cambria" panose="02040503050406030204" pitchFamily="18" charset="0"/>
                  <a:ea typeface="Cambria" panose="02040503050406030204" pitchFamily="18" charset="0"/>
                </a:defRPr>
              </a:lvl1pPr>
            </a:lstStyle>
            <a:p>
              <a:r>
                <a:rPr lang="en-US" dirty="0"/>
                <a:t>Since there is no information on when this data was collected, the last date in </a:t>
              </a:r>
              <a:r>
                <a:rPr lang="en-US" dirty="0" err="1"/>
                <a:t>Dt_Customer</a:t>
              </a:r>
              <a:r>
                <a:rPr lang="en-US" dirty="0"/>
                <a:t> is used as a reference to create the age feature and categorize it based on:</a:t>
              </a:r>
            </a:p>
            <a:p>
              <a:r>
                <a:rPr lang="en-US" dirty="0"/>
                <a:t>1. Less than 17 years = Child</a:t>
              </a:r>
            </a:p>
            <a:p>
              <a:r>
                <a:rPr lang="en-US" dirty="0"/>
                <a:t>2. 19 - 44 years = Young Adult</a:t>
              </a:r>
            </a:p>
            <a:p>
              <a:r>
                <a:rPr lang="en-US" dirty="0"/>
                <a:t>3. 45 - 74 years = Adult</a:t>
              </a:r>
            </a:p>
            <a:p>
              <a:r>
                <a:rPr lang="en-US" dirty="0"/>
                <a:t>4. More than 75 years = Elderly</a:t>
              </a:r>
            </a:p>
          </p:txBody>
        </p:sp>
        <p:sp>
          <p:nvSpPr>
            <p:cNvPr id="16" name="Rectangle 15">
              <a:extLst>
                <a:ext uri="{FF2B5EF4-FFF2-40B4-BE49-F238E27FC236}">
                  <a16:creationId xmlns:a16="http://schemas.microsoft.com/office/drawing/2014/main" id="{097853F6-E42A-4903-1BE3-07AA17E7D480}"/>
                </a:ext>
              </a:extLst>
            </p:cNvPr>
            <p:cNvSpPr/>
            <p:nvPr/>
          </p:nvSpPr>
          <p:spPr>
            <a:xfrm>
              <a:off x="275423" y="648661"/>
              <a:ext cx="2071170" cy="254500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Feature </a:t>
              </a:r>
              <a:r>
                <a:rPr lang="en-US" sz="1200" dirty="0" err="1">
                  <a:latin typeface="Cambria" panose="02040503050406030204" pitchFamily="18" charset="0"/>
                  <a:ea typeface="Cambria" panose="02040503050406030204" pitchFamily="18" charset="0"/>
                </a:rPr>
                <a:t>Umur</a:t>
              </a:r>
              <a:r>
                <a:rPr lang="en-US" sz="1200" dirty="0">
                  <a:latin typeface="Cambria" panose="02040503050406030204" pitchFamily="18" charset="0"/>
                  <a:ea typeface="Cambria" panose="02040503050406030204" pitchFamily="18" charset="0"/>
                </a:rPr>
                <a:t> and </a:t>
              </a:r>
              <a:r>
                <a:rPr lang="en-US" sz="1200" dirty="0" err="1">
                  <a:latin typeface="Cambria" panose="02040503050406030204" pitchFamily="18" charset="0"/>
                  <a:ea typeface="Cambria" panose="02040503050406030204" pitchFamily="18" charset="0"/>
                </a:rPr>
                <a:t>Kelompok</a:t>
              </a:r>
              <a:r>
                <a:rPr lang="en-US" sz="1200" dirty="0">
                  <a:latin typeface="Cambria" panose="02040503050406030204" pitchFamily="18" charset="0"/>
                  <a:ea typeface="Cambria" panose="02040503050406030204" pitchFamily="18" charset="0"/>
                </a:rPr>
                <a:t> </a:t>
              </a:r>
              <a:r>
                <a:rPr lang="en-US" sz="1200" dirty="0" err="1">
                  <a:latin typeface="Cambria" panose="02040503050406030204" pitchFamily="18" charset="0"/>
                  <a:ea typeface="Cambria" panose="02040503050406030204" pitchFamily="18" charset="0"/>
                </a:rPr>
                <a:t>Umur</a:t>
              </a:r>
              <a:endParaRPr lang="en-US" sz="1200" dirty="0">
                <a:latin typeface="Cambria" panose="02040503050406030204" pitchFamily="18" charset="0"/>
                <a:ea typeface="Cambria" panose="02040503050406030204" pitchFamily="18" charset="0"/>
              </a:endParaRPr>
            </a:p>
          </p:txBody>
        </p:sp>
        <p:sp>
          <p:nvSpPr>
            <p:cNvPr id="17" name="Rectangle 16">
              <a:extLst>
                <a:ext uri="{FF2B5EF4-FFF2-40B4-BE49-F238E27FC236}">
                  <a16:creationId xmlns:a16="http://schemas.microsoft.com/office/drawing/2014/main" id="{8F4A402A-4E49-D1C0-D9F1-0D4BEF0C0BA0}"/>
                </a:ext>
              </a:extLst>
            </p:cNvPr>
            <p:cNvSpPr/>
            <p:nvPr/>
          </p:nvSpPr>
          <p:spPr>
            <a:xfrm>
              <a:off x="209321" y="582560"/>
              <a:ext cx="8009261" cy="2863408"/>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19" name="Group 18">
            <a:extLst>
              <a:ext uri="{FF2B5EF4-FFF2-40B4-BE49-F238E27FC236}">
                <a16:creationId xmlns:a16="http://schemas.microsoft.com/office/drawing/2014/main" id="{AB48B9B8-3A23-45EB-7688-A61DC2B7CCB3}"/>
              </a:ext>
            </a:extLst>
          </p:cNvPr>
          <p:cNvGrpSpPr/>
          <p:nvPr/>
        </p:nvGrpSpPr>
        <p:grpSpPr>
          <a:xfrm>
            <a:off x="207484" y="2510707"/>
            <a:ext cx="8837364" cy="486142"/>
            <a:chOff x="209321" y="582560"/>
            <a:chExt cx="8009261" cy="1033100"/>
          </a:xfrm>
        </p:grpSpPr>
        <p:sp>
          <p:nvSpPr>
            <p:cNvPr id="20" name="TextBox 19">
              <a:extLst>
                <a:ext uri="{FF2B5EF4-FFF2-40B4-BE49-F238E27FC236}">
                  <a16:creationId xmlns:a16="http://schemas.microsoft.com/office/drawing/2014/main" id="{648A782E-06C7-1D1A-52C6-57F4F3867141}"/>
                </a:ext>
              </a:extLst>
            </p:cNvPr>
            <p:cNvSpPr txBox="1"/>
            <p:nvPr/>
          </p:nvSpPr>
          <p:spPr>
            <a:xfrm>
              <a:off x="2346593" y="634576"/>
              <a:ext cx="5750807" cy="981084"/>
            </a:xfrm>
            <a:prstGeom prst="rect">
              <a:avLst/>
            </a:prstGeom>
            <a:noFill/>
          </p:spPr>
          <p:txBody>
            <a:bodyPr wrap="square" rtlCol="0">
              <a:spAutoFit/>
            </a:bodyPr>
            <a:lstStyle>
              <a:defPPr marR="0" lvl="0" algn="l" rtl="0">
                <a:lnSpc>
                  <a:spcPct val="100000"/>
                </a:lnSpc>
                <a:spcBef>
                  <a:spcPts val="0"/>
                </a:spcBef>
                <a:spcAft>
                  <a:spcPts val="0"/>
                </a:spcAft>
                <a:defRPr/>
              </a:defPPr>
              <a:lvl1pPr algn="just">
                <a:defRPr sz="1200">
                  <a:latin typeface="Cambria" panose="02040503050406030204" pitchFamily="18" charset="0"/>
                  <a:ea typeface="Cambria" panose="02040503050406030204" pitchFamily="18" charset="0"/>
                </a:defRPr>
              </a:lvl1pPr>
            </a:lstStyle>
            <a:p>
              <a:r>
                <a:rPr lang="en-US" dirty="0"/>
                <a:t>Since there is no information on when this data was collected, the last date in </a:t>
              </a:r>
              <a:r>
                <a:rPr lang="en-US" dirty="0" err="1"/>
                <a:t>Dt_Customer</a:t>
              </a:r>
              <a:r>
                <a:rPr lang="en-US" dirty="0"/>
                <a:t> is used to determine how long a customer has been a member.</a:t>
              </a:r>
            </a:p>
          </p:txBody>
        </p:sp>
        <p:sp>
          <p:nvSpPr>
            <p:cNvPr id="21" name="Rectangle 20">
              <a:extLst>
                <a:ext uri="{FF2B5EF4-FFF2-40B4-BE49-F238E27FC236}">
                  <a16:creationId xmlns:a16="http://schemas.microsoft.com/office/drawing/2014/main" id="{D0D4A100-D1ED-A350-F65E-330E5B79199D}"/>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Feature </a:t>
              </a:r>
              <a:r>
                <a:rPr lang="en-US" sz="1200" dirty="0" err="1">
                  <a:latin typeface="Cambria" panose="02040503050406030204" pitchFamily="18" charset="0"/>
                  <a:ea typeface="Cambria" panose="02040503050406030204" pitchFamily="18" charset="0"/>
                </a:rPr>
                <a:t>days_since_join</a:t>
              </a:r>
              <a:endParaRPr lang="en-US" sz="1200" dirty="0">
                <a:latin typeface="Cambria" panose="02040503050406030204" pitchFamily="18" charset="0"/>
                <a:ea typeface="Cambria" panose="02040503050406030204" pitchFamily="18" charset="0"/>
              </a:endParaRPr>
            </a:p>
          </p:txBody>
        </p:sp>
        <p:sp>
          <p:nvSpPr>
            <p:cNvPr id="22" name="Rectangle 21">
              <a:extLst>
                <a:ext uri="{FF2B5EF4-FFF2-40B4-BE49-F238E27FC236}">
                  <a16:creationId xmlns:a16="http://schemas.microsoft.com/office/drawing/2014/main" id="{99BE5CB2-B539-EB68-1479-0BDC9E276B92}"/>
                </a:ext>
              </a:extLst>
            </p:cNvPr>
            <p:cNvSpPr/>
            <p:nvPr/>
          </p:nvSpPr>
          <p:spPr>
            <a:xfrm>
              <a:off x="209321" y="582560"/>
              <a:ext cx="8009261" cy="991779"/>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23" name="Group 22">
            <a:extLst>
              <a:ext uri="{FF2B5EF4-FFF2-40B4-BE49-F238E27FC236}">
                <a16:creationId xmlns:a16="http://schemas.microsoft.com/office/drawing/2014/main" id="{2D313387-55F5-C645-32DE-F1DD423C57A5}"/>
              </a:ext>
            </a:extLst>
          </p:cNvPr>
          <p:cNvGrpSpPr/>
          <p:nvPr/>
        </p:nvGrpSpPr>
        <p:grpSpPr>
          <a:xfrm>
            <a:off x="216664" y="3500394"/>
            <a:ext cx="8837364" cy="466698"/>
            <a:chOff x="209321" y="582560"/>
            <a:chExt cx="8009261" cy="991780"/>
          </a:xfrm>
        </p:grpSpPr>
        <p:sp>
          <p:nvSpPr>
            <p:cNvPr id="24" name="TextBox 23">
              <a:extLst>
                <a:ext uri="{FF2B5EF4-FFF2-40B4-BE49-F238E27FC236}">
                  <a16:creationId xmlns:a16="http://schemas.microsoft.com/office/drawing/2014/main" id="{55081C8E-0024-FDB5-604A-73CE92EC41D1}"/>
                </a:ext>
              </a:extLst>
            </p:cNvPr>
            <p:cNvSpPr txBox="1"/>
            <p:nvPr/>
          </p:nvSpPr>
          <p:spPr>
            <a:xfrm>
              <a:off x="2346593" y="775049"/>
              <a:ext cx="5750807" cy="588650"/>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 number of children the customer has.</a:t>
              </a:r>
            </a:p>
          </p:txBody>
        </p:sp>
        <p:sp>
          <p:nvSpPr>
            <p:cNvPr id="25" name="Rectangle 24">
              <a:extLst>
                <a:ext uri="{FF2B5EF4-FFF2-40B4-BE49-F238E27FC236}">
                  <a16:creationId xmlns:a16="http://schemas.microsoft.com/office/drawing/2014/main" id="{A3ED8771-F73C-2C74-7E4A-38829887241C}"/>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Feature Total Anak</a:t>
              </a:r>
            </a:p>
          </p:txBody>
        </p:sp>
        <p:sp>
          <p:nvSpPr>
            <p:cNvPr id="26" name="Rectangle 25">
              <a:extLst>
                <a:ext uri="{FF2B5EF4-FFF2-40B4-BE49-F238E27FC236}">
                  <a16:creationId xmlns:a16="http://schemas.microsoft.com/office/drawing/2014/main" id="{DC5516D3-F5E5-9DA1-2501-360138EE7878}"/>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27" name="Group 26">
            <a:extLst>
              <a:ext uri="{FF2B5EF4-FFF2-40B4-BE49-F238E27FC236}">
                <a16:creationId xmlns:a16="http://schemas.microsoft.com/office/drawing/2014/main" id="{8F3209D7-57C6-F363-FBE0-42C56DECAFA0}"/>
              </a:ext>
            </a:extLst>
          </p:cNvPr>
          <p:cNvGrpSpPr/>
          <p:nvPr/>
        </p:nvGrpSpPr>
        <p:grpSpPr>
          <a:xfrm>
            <a:off x="225844" y="4005330"/>
            <a:ext cx="8837364" cy="466698"/>
            <a:chOff x="209321" y="582560"/>
            <a:chExt cx="8009261" cy="991780"/>
          </a:xfrm>
        </p:grpSpPr>
        <p:sp>
          <p:nvSpPr>
            <p:cNvPr id="28" name="TextBox 27">
              <a:extLst>
                <a:ext uri="{FF2B5EF4-FFF2-40B4-BE49-F238E27FC236}">
                  <a16:creationId xmlns:a16="http://schemas.microsoft.com/office/drawing/2014/main" id="{B7CA2609-FDDA-1838-A3AF-4F8A824860DC}"/>
                </a:ext>
              </a:extLst>
            </p:cNvPr>
            <p:cNvSpPr txBox="1"/>
            <p:nvPr/>
          </p:nvSpPr>
          <p:spPr>
            <a:xfrm>
              <a:off x="2346593" y="775049"/>
              <a:ext cx="5750807" cy="588650"/>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 number of customers who received the campaign.</a:t>
              </a:r>
            </a:p>
          </p:txBody>
        </p:sp>
        <p:sp>
          <p:nvSpPr>
            <p:cNvPr id="29" name="Rectangle 28">
              <a:extLst>
                <a:ext uri="{FF2B5EF4-FFF2-40B4-BE49-F238E27FC236}">
                  <a16:creationId xmlns:a16="http://schemas.microsoft.com/office/drawing/2014/main" id="{8E849821-10C5-9DA8-7773-821F12812702}"/>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Feature Total </a:t>
              </a:r>
              <a:r>
                <a:rPr lang="en-US" sz="1200" dirty="0" err="1">
                  <a:latin typeface="Cambria" panose="02040503050406030204" pitchFamily="18" charset="0"/>
                  <a:ea typeface="Cambria" panose="02040503050406030204" pitchFamily="18" charset="0"/>
                </a:rPr>
                <a:t>Menerima</a:t>
              </a:r>
              <a:r>
                <a:rPr lang="en-US" sz="1200" dirty="0">
                  <a:latin typeface="Cambria" panose="02040503050406030204" pitchFamily="18" charset="0"/>
                  <a:ea typeface="Cambria" panose="02040503050406030204" pitchFamily="18" charset="0"/>
                </a:rPr>
                <a:t> Campaign</a:t>
              </a:r>
            </a:p>
          </p:txBody>
        </p:sp>
        <p:sp>
          <p:nvSpPr>
            <p:cNvPr id="30" name="Rectangle 29">
              <a:extLst>
                <a:ext uri="{FF2B5EF4-FFF2-40B4-BE49-F238E27FC236}">
                  <a16:creationId xmlns:a16="http://schemas.microsoft.com/office/drawing/2014/main" id="{23F5C240-8979-2512-53D4-B07BEE0A4E72}"/>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grpSp>
        <p:nvGrpSpPr>
          <p:cNvPr id="37" name="Group 36">
            <a:extLst>
              <a:ext uri="{FF2B5EF4-FFF2-40B4-BE49-F238E27FC236}">
                <a16:creationId xmlns:a16="http://schemas.microsoft.com/office/drawing/2014/main" id="{98CEDBCD-83A6-407B-BA8F-157D092A0613}"/>
              </a:ext>
            </a:extLst>
          </p:cNvPr>
          <p:cNvGrpSpPr/>
          <p:nvPr/>
        </p:nvGrpSpPr>
        <p:grpSpPr>
          <a:xfrm>
            <a:off x="205647" y="3004631"/>
            <a:ext cx="8837364" cy="466698"/>
            <a:chOff x="209321" y="582560"/>
            <a:chExt cx="8009261" cy="991779"/>
          </a:xfrm>
        </p:grpSpPr>
        <p:sp>
          <p:nvSpPr>
            <p:cNvPr id="38" name="TextBox 37">
              <a:extLst>
                <a:ext uri="{FF2B5EF4-FFF2-40B4-BE49-F238E27FC236}">
                  <a16:creationId xmlns:a16="http://schemas.microsoft.com/office/drawing/2014/main" id="{911FEDA2-A1F6-7275-F74F-466561C2F23F}"/>
                </a:ext>
              </a:extLst>
            </p:cNvPr>
            <p:cNvSpPr txBox="1"/>
            <p:nvPr/>
          </p:nvSpPr>
          <p:spPr>
            <a:xfrm>
              <a:off x="2346593" y="634576"/>
              <a:ext cx="5750807" cy="588650"/>
            </a:xfrm>
            <a:prstGeom prst="rect">
              <a:avLst/>
            </a:prstGeom>
            <a:noFill/>
          </p:spPr>
          <p:txBody>
            <a:bodyPr wrap="square" rtlCol="0">
              <a:spAutoFit/>
            </a:bodyPr>
            <a:lstStyle>
              <a:defPPr marR="0" lvl="0" algn="l" rtl="0">
                <a:lnSpc>
                  <a:spcPct val="100000"/>
                </a:lnSpc>
                <a:spcBef>
                  <a:spcPts val="0"/>
                </a:spcBef>
                <a:spcAft>
                  <a:spcPts val="0"/>
                </a:spcAft>
                <a:defRPr/>
              </a:defPPr>
              <a:lvl1pPr algn="just">
                <a:defRPr sz="1200">
                  <a:latin typeface="Cambria" panose="02040503050406030204" pitchFamily="18" charset="0"/>
                  <a:ea typeface="Cambria" panose="02040503050406030204" pitchFamily="18" charset="0"/>
                </a:defRPr>
              </a:lvl1pPr>
            </a:lstStyle>
            <a:p>
              <a:r>
                <a:rPr lang="en-US" dirty="0"/>
                <a:t>Summing up all the total expenditures.</a:t>
              </a:r>
            </a:p>
          </p:txBody>
        </p:sp>
        <p:sp>
          <p:nvSpPr>
            <p:cNvPr id="39" name="Rectangle 38">
              <a:extLst>
                <a:ext uri="{FF2B5EF4-FFF2-40B4-BE49-F238E27FC236}">
                  <a16:creationId xmlns:a16="http://schemas.microsoft.com/office/drawing/2014/main" id="{4AD34CE7-53E8-0B54-F498-D2A43F775B83}"/>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Cambria" panose="02040503050406030204" pitchFamily="18" charset="0"/>
                  <a:ea typeface="Cambria" panose="02040503050406030204" pitchFamily="18" charset="0"/>
                </a:rPr>
                <a:t>Feature Total </a:t>
              </a:r>
              <a:r>
                <a:rPr lang="en-US" sz="1200" dirty="0" err="1">
                  <a:latin typeface="Cambria" panose="02040503050406030204" pitchFamily="18" charset="0"/>
                  <a:ea typeface="Cambria" panose="02040503050406030204" pitchFamily="18" charset="0"/>
                </a:rPr>
                <a:t>Transaksi</a:t>
              </a:r>
              <a:endParaRPr lang="en-US" sz="1200" dirty="0">
                <a:latin typeface="Cambria" panose="02040503050406030204" pitchFamily="18" charset="0"/>
                <a:ea typeface="Cambria" panose="02040503050406030204" pitchFamily="18" charset="0"/>
              </a:endParaRPr>
            </a:p>
          </p:txBody>
        </p:sp>
        <p:sp>
          <p:nvSpPr>
            <p:cNvPr id="40" name="Rectangle 39">
              <a:extLst>
                <a:ext uri="{FF2B5EF4-FFF2-40B4-BE49-F238E27FC236}">
                  <a16:creationId xmlns:a16="http://schemas.microsoft.com/office/drawing/2014/main" id="{DAA63E10-2654-4542-791A-C7502E59F3B4}"/>
                </a:ext>
              </a:extLst>
            </p:cNvPr>
            <p:cNvSpPr/>
            <p:nvPr/>
          </p:nvSpPr>
          <p:spPr>
            <a:xfrm>
              <a:off x="209321" y="582560"/>
              <a:ext cx="8009261" cy="991779"/>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latin typeface="Cambria" panose="02040503050406030204" pitchFamily="18" charset="0"/>
                <a:ea typeface="Cambria" panose="02040503050406030204" pitchFamily="18" charset="0"/>
              </a:endParaRPr>
            </a:p>
          </p:txBody>
        </p:sp>
      </p:grpSp>
      <p:sp>
        <p:nvSpPr>
          <p:cNvPr id="3" name="Google Shape;56;p13">
            <a:extLst>
              <a:ext uri="{FF2B5EF4-FFF2-40B4-BE49-F238E27FC236}">
                <a16:creationId xmlns:a16="http://schemas.microsoft.com/office/drawing/2014/main" id="{E32BD45F-0C52-2FB3-4525-D5283ED70639}"/>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398485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b="1" dirty="0">
                <a:solidFill>
                  <a:schemeClr val="bg1"/>
                </a:solidFill>
              </a:rPr>
              <a:t>Remove Unneeded Features</a:t>
            </a:r>
            <a:br>
              <a:rPr lang="en-US" b="1" dirty="0">
                <a:solidFill>
                  <a:schemeClr val="bg1"/>
                </a:solidFill>
              </a:rPr>
            </a:br>
            <a:endParaRPr lang="en-US" b="1" dirty="0">
              <a:solidFill>
                <a:schemeClr val="bg1"/>
              </a:solidFill>
            </a:endParaRPr>
          </a:p>
        </p:txBody>
      </p:sp>
      <p:sp>
        <p:nvSpPr>
          <p:cNvPr id="23" name="TextBox 22">
            <a:extLst>
              <a:ext uri="{FF2B5EF4-FFF2-40B4-BE49-F238E27FC236}">
                <a16:creationId xmlns:a16="http://schemas.microsoft.com/office/drawing/2014/main" id="{69D34C52-6E85-790B-0D8F-F03133C73077}"/>
              </a:ext>
            </a:extLst>
          </p:cNvPr>
          <p:cNvSpPr txBox="1"/>
          <p:nvPr/>
        </p:nvSpPr>
        <p:spPr>
          <a:xfrm>
            <a:off x="269870" y="1140589"/>
            <a:ext cx="7596130" cy="3046988"/>
          </a:xfrm>
          <a:prstGeom prst="rect">
            <a:avLst/>
          </a:prstGeom>
          <a:noFill/>
        </p:spPr>
        <p:txBody>
          <a:bodyPr wrap="square">
            <a:spAutoFit/>
          </a:bodyPr>
          <a:lstStyle/>
          <a:p>
            <a:r>
              <a:rPr lang="en-US" sz="1200" b="0" dirty="0">
                <a:solidFill>
                  <a:srgbClr val="000000"/>
                </a:solidFill>
                <a:effectLst/>
                <a:latin typeface="Cambria" panose="02040503050406030204" pitchFamily="18" charset="0"/>
                <a:ea typeface="Cambria" panose="02040503050406030204" pitchFamily="18" charset="0"/>
              </a:rPr>
              <a:t>There is a feature that can be removed as it only has one data point and has already undergone feature engineering :</a:t>
            </a:r>
          </a:p>
          <a:p>
            <a:r>
              <a:rPr lang="en-US" sz="1200" b="0" dirty="0">
                <a:solidFill>
                  <a:srgbClr val="0000FF"/>
                </a:solidFill>
                <a:effectLst/>
                <a:latin typeface="Cambria" panose="02040503050406030204" pitchFamily="18" charset="0"/>
                <a:ea typeface="Cambria" panose="02040503050406030204" pitchFamily="18" charset="0"/>
              </a:rPr>
              <a:t>1. </a:t>
            </a:r>
            <a:r>
              <a:rPr lang="en-US" sz="1200" b="0" dirty="0">
                <a:solidFill>
                  <a:srgbClr val="000000"/>
                </a:solidFill>
                <a:effectLst/>
                <a:latin typeface="Cambria" panose="02040503050406030204" pitchFamily="18" charset="0"/>
                <a:ea typeface="Cambria" panose="02040503050406030204" pitchFamily="18" charset="0"/>
              </a:rPr>
              <a:t>Unnamed: 0</a:t>
            </a:r>
          </a:p>
          <a:p>
            <a:r>
              <a:rPr lang="en-US" sz="1200" b="0" dirty="0">
                <a:solidFill>
                  <a:srgbClr val="0000FF"/>
                </a:solidFill>
                <a:effectLst/>
                <a:latin typeface="Cambria" panose="02040503050406030204" pitchFamily="18" charset="0"/>
                <a:ea typeface="Cambria" panose="02040503050406030204" pitchFamily="18" charset="0"/>
              </a:rPr>
              <a:t>2. </a:t>
            </a:r>
            <a:r>
              <a:rPr lang="en-US" sz="1200" b="0" dirty="0">
                <a:solidFill>
                  <a:srgbClr val="000000"/>
                </a:solidFill>
                <a:effectLst/>
                <a:latin typeface="Cambria" panose="02040503050406030204" pitchFamily="18" charset="0"/>
                <a:ea typeface="Cambria" panose="02040503050406030204" pitchFamily="18" charset="0"/>
              </a:rPr>
              <a:t>ID</a:t>
            </a:r>
          </a:p>
          <a:p>
            <a:r>
              <a:rPr lang="en-US" sz="1200" b="0" dirty="0">
                <a:solidFill>
                  <a:srgbClr val="0000FF"/>
                </a:solidFill>
                <a:effectLst/>
                <a:latin typeface="Cambria" panose="02040503050406030204" pitchFamily="18" charset="0"/>
                <a:ea typeface="Cambria" panose="02040503050406030204" pitchFamily="18" charset="0"/>
              </a:rPr>
              <a:t>3. </a:t>
            </a:r>
            <a:r>
              <a:rPr lang="en-US" sz="1200" b="0" dirty="0" err="1">
                <a:solidFill>
                  <a:srgbClr val="000000"/>
                </a:solidFill>
                <a:effectLst/>
                <a:latin typeface="Cambria" panose="02040503050406030204" pitchFamily="18" charset="0"/>
                <a:ea typeface="Cambria" panose="02040503050406030204" pitchFamily="18" charset="0"/>
              </a:rPr>
              <a:t>Year_Birth</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4. </a:t>
            </a:r>
            <a:r>
              <a:rPr lang="en-US" sz="1200" b="0" dirty="0" err="1">
                <a:solidFill>
                  <a:srgbClr val="000000"/>
                </a:solidFill>
                <a:effectLst/>
                <a:latin typeface="Cambria" panose="02040503050406030204" pitchFamily="18" charset="0"/>
                <a:ea typeface="Cambria" panose="02040503050406030204" pitchFamily="18" charset="0"/>
              </a:rPr>
              <a:t>Z_CostContact</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5. </a:t>
            </a:r>
            <a:r>
              <a:rPr lang="en-US" sz="1200" b="0" dirty="0" err="1">
                <a:solidFill>
                  <a:srgbClr val="000000"/>
                </a:solidFill>
                <a:effectLst/>
                <a:latin typeface="Cambria" panose="02040503050406030204" pitchFamily="18" charset="0"/>
                <a:ea typeface="Cambria" panose="02040503050406030204" pitchFamily="18" charset="0"/>
              </a:rPr>
              <a:t>Z_Revenue</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6. </a:t>
            </a:r>
            <a:r>
              <a:rPr lang="en-US" sz="1200" b="0" dirty="0" err="1">
                <a:solidFill>
                  <a:srgbClr val="000000"/>
                </a:solidFill>
                <a:effectLst/>
                <a:latin typeface="Cambria" panose="02040503050406030204" pitchFamily="18" charset="0"/>
                <a:ea typeface="Cambria" panose="02040503050406030204" pitchFamily="18" charset="0"/>
              </a:rPr>
              <a:t>Kidhome</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7. </a:t>
            </a:r>
            <a:r>
              <a:rPr lang="en-US" sz="1200" b="0" dirty="0" err="1">
                <a:solidFill>
                  <a:srgbClr val="000000"/>
                </a:solidFill>
                <a:effectLst/>
                <a:latin typeface="Cambria" panose="02040503050406030204" pitchFamily="18" charset="0"/>
                <a:ea typeface="Cambria" panose="02040503050406030204" pitchFamily="18" charset="0"/>
              </a:rPr>
              <a:t>Teenhome</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8. </a:t>
            </a:r>
            <a:r>
              <a:rPr lang="en-US" sz="1200" b="0" dirty="0" err="1">
                <a:solidFill>
                  <a:srgbClr val="000000"/>
                </a:solidFill>
                <a:effectLst/>
                <a:latin typeface="Cambria" panose="02040503050406030204" pitchFamily="18" charset="0"/>
                <a:ea typeface="Cambria" panose="02040503050406030204" pitchFamily="18" charset="0"/>
              </a:rPr>
              <a:t>Dt_Customer</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9. </a:t>
            </a:r>
            <a:r>
              <a:rPr lang="en-US" sz="1200" b="0" dirty="0" err="1">
                <a:solidFill>
                  <a:srgbClr val="000000"/>
                </a:solidFill>
                <a:effectLst/>
                <a:latin typeface="Cambria" panose="02040503050406030204" pitchFamily="18" charset="0"/>
                <a:ea typeface="Cambria" panose="02040503050406030204" pitchFamily="18" charset="0"/>
              </a:rPr>
              <a:t>MntCoke</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10. </a:t>
            </a:r>
            <a:r>
              <a:rPr lang="en-US" sz="1200" b="0" dirty="0" err="1">
                <a:solidFill>
                  <a:srgbClr val="000000"/>
                </a:solidFill>
                <a:effectLst/>
                <a:latin typeface="Cambria" panose="02040503050406030204" pitchFamily="18" charset="0"/>
                <a:ea typeface="Cambria" panose="02040503050406030204" pitchFamily="18" charset="0"/>
              </a:rPr>
              <a:t>MntFruits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11. </a:t>
            </a:r>
            <a:r>
              <a:rPr lang="en-US" sz="1200" b="0" dirty="0" err="1">
                <a:solidFill>
                  <a:srgbClr val="000000"/>
                </a:solidFill>
                <a:effectLst/>
                <a:latin typeface="Cambria" panose="02040503050406030204" pitchFamily="18" charset="0"/>
                <a:ea typeface="Cambria" panose="02040503050406030204" pitchFamily="18" charset="0"/>
              </a:rPr>
              <a:t>MntMeatProducts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12. </a:t>
            </a:r>
            <a:r>
              <a:rPr lang="en-US" sz="1200" b="0" dirty="0" err="1">
                <a:solidFill>
                  <a:srgbClr val="000000"/>
                </a:solidFill>
                <a:effectLst/>
                <a:latin typeface="Cambria" panose="02040503050406030204" pitchFamily="18" charset="0"/>
                <a:ea typeface="Cambria" panose="02040503050406030204" pitchFamily="18" charset="0"/>
              </a:rPr>
              <a:t>MntFishProducts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13. </a:t>
            </a:r>
            <a:r>
              <a:rPr lang="en-US" sz="1200" b="0" dirty="0" err="1">
                <a:solidFill>
                  <a:srgbClr val="000000"/>
                </a:solidFill>
                <a:effectLst/>
                <a:latin typeface="Cambria" panose="02040503050406030204" pitchFamily="18" charset="0"/>
                <a:ea typeface="Cambria" panose="02040503050406030204" pitchFamily="18" charset="0"/>
              </a:rPr>
              <a:t>MntSweetProducts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14. </a:t>
            </a:r>
            <a:r>
              <a:rPr lang="en-US" sz="1200" b="0" dirty="0" err="1">
                <a:solidFill>
                  <a:srgbClr val="000000"/>
                </a:solidFill>
                <a:effectLst/>
                <a:latin typeface="Cambria" panose="02040503050406030204" pitchFamily="18" charset="0"/>
                <a:ea typeface="Cambria" panose="02040503050406030204" pitchFamily="18" charset="0"/>
              </a:rPr>
              <a:t>MntGoldProds</a:t>
            </a:r>
            <a:endParaRPr lang="en-US" sz="1200" b="0" dirty="0">
              <a:solidFill>
                <a:srgbClr val="000000"/>
              </a:solidFill>
              <a:effectLst/>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8F2B593D-9C51-9570-8BE2-3687087F2828}"/>
              </a:ext>
            </a:extLst>
          </p:cNvPr>
          <p:cNvSpPr txBox="1"/>
          <p:nvPr/>
        </p:nvSpPr>
        <p:spPr>
          <a:xfrm>
            <a:off x="2111100" y="1344643"/>
            <a:ext cx="4572000" cy="2308324"/>
          </a:xfrm>
          <a:prstGeom prst="rect">
            <a:avLst/>
          </a:prstGeom>
          <a:noFill/>
        </p:spPr>
        <p:txBody>
          <a:bodyPr wrap="square">
            <a:spAutoFit/>
          </a:bodyPr>
          <a:lstStyle/>
          <a:p>
            <a:endParaRPr lang="en-US" sz="1200" b="0" dirty="0">
              <a:solidFill>
                <a:srgbClr val="0000FF"/>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15. </a:t>
            </a:r>
            <a:r>
              <a:rPr lang="en-US" sz="1200" b="0" dirty="0" err="1">
                <a:solidFill>
                  <a:srgbClr val="000000"/>
                </a:solidFill>
                <a:effectLst/>
                <a:latin typeface="Cambria" panose="02040503050406030204" pitchFamily="18" charset="0"/>
                <a:ea typeface="Cambria" panose="02040503050406030204" pitchFamily="18" charset="0"/>
              </a:rPr>
              <a:t>NumDealsPurchases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16. </a:t>
            </a:r>
            <a:r>
              <a:rPr lang="en-US" sz="1200" b="0" dirty="0" err="1">
                <a:solidFill>
                  <a:srgbClr val="000000"/>
                </a:solidFill>
                <a:effectLst/>
                <a:latin typeface="Cambria" panose="02040503050406030204" pitchFamily="18" charset="0"/>
                <a:ea typeface="Cambria" panose="02040503050406030204" pitchFamily="18" charset="0"/>
              </a:rPr>
              <a:t>NumWebPurchases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17. </a:t>
            </a:r>
            <a:r>
              <a:rPr lang="en-US" sz="1200" b="0" dirty="0" err="1">
                <a:solidFill>
                  <a:srgbClr val="000000"/>
                </a:solidFill>
                <a:effectLst/>
                <a:latin typeface="Cambria" panose="02040503050406030204" pitchFamily="18" charset="0"/>
                <a:ea typeface="Cambria" panose="02040503050406030204" pitchFamily="18" charset="0"/>
              </a:rPr>
              <a:t>NumCatalogPurchases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18. </a:t>
            </a:r>
            <a:r>
              <a:rPr lang="en-US" sz="1200" b="0" dirty="0" err="1">
                <a:solidFill>
                  <a:srgbClr val="000000"/>
                </a:solidFill>
                <a:effectLst/>
                <a:latin typeface="Cambria" panose="02040503050406030204" pitchFamily="18" charset="0"/>
                <a:ea typeface="Cambria" panose="02040503050406030204" pitchFamily="18" charset="0"/>
              </a:rPr>
              <a:t>NumStorePurchases</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19. </a:t>
            </a:r>
            <a:r>
              <a:rPr lang="en-US" sz="1200" b="0" dirty="0" err="1">
                <a:solidFill>
                  <a:srgbClr val="000000"/>
                </a:solidFill>
                <a:effectLst/>
                <a:latin typeface="Cambria" panose="02040503050406030204" pitchFamily="18" charset="0"/>
                <a:ea typeface="Cambria" panose="02040503050406030204" pitchFamily="18" charset="0"/>
              </a:rPr>
              <a:t>NumWebVisitsMonth</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20. </a:t>
            </a:r>
            <a:r>
              <a:rPr lang="en-US" sz="1200" b="0" dirty="0" err="1">
                <a:solidFill>
                  <a:srgbClr val="000000"/>
                </a:solidFill>
                <a:effectLst/>
                <a:latin typeface="Cambria" panose="02040503050406030204" pitchFamily="18" charset="0"/>
                <a:ea typeface="Cambria" panose="02040503050406030204" pitchFamily="18" charset="0"/>
              </a:rPr>
              <a:t>NumWebVisitsMonth</a:t>
            </a:r>
            <a:endParaRPr lang="en-US" sz="1200" b="0" dirty="0">
              <a:solidFill>
                <a:srgbClr val="000000"/>
              </a:solidFill>
              <a:effectLst/>
              <a:latin typeface="Cambria" panose="02040503050406030204" pitchFamily="18" charset="0"/>
              <a:ea typeface="Cambria" panose="02040503050406030204" pitchFamily="18" charset="0"/>
            </a:endParaRPr>
          </a:p>
          <a:p>
            <a:r>
              <a:rPr lang="en-US" sz="1200" b="0" dirty="0">
                <a:solidFill>
                  <a:srgbClr val="0000FF"/>
                </a:solidFill>
                <a:effectLst/>
                <a:latin typeface="Cambria" panose="02040503050406030204" pitchFamily="18" charset="0"/>
                <a:ea typeface="Cambria" panose="02040503050406030204" pitchFamily="18" charset="0"/>
              </a:rPr>
              <a:t>21. </a:t>
            </a:r>
            <a:r>
              <a:rPr lang="en-US" sz="1200" b="0" dirty="0">
                <a:solidFill>
                  <a:srgbClr val="000000"/>
                </a:solidFill>
                <a:effectLst/>
                <a:latin typeface="Cambria" panose="02040503050406030204" pitchFamily="18" charset="0"/>
                <a:ea typeface="Cambria" panose="02040503050406030204" pitchFamily="18" charset="0"/>
              </a:rPr>
              <a:t>AcceptedCmp4</a:t>
            </a:r>
          </a:p>
          <a:p>
            <a:r>
              <a:rPr lang="en-US" sz="1200" b="0" dirty="0">
                <a:solidFill>
                  <a:srgbClr val="0000FF"/>
                </a:solidFill>
                <a:effectLst/>
                <a:latin typeface="Cambria" panose="02040503050406030204" pitchFamily="18" charset="0"/>
                <a:ea typeface="Cambria" panose="02040503050406030204" pitchFamily="18" charset="0"/>
              </a:rPr>
              <a:t>22. </a:t>
            </a:r>
            <a:r>
              <a:rPr lang="en-US" sz="1200" b="0" dirty="0">
                <a:solidFill>
                  <a:srgbClr val="000000"/>
                </a:solidFill>
                <a:effectLst/>
                <a:latin typeface="Cambria" panose="02040503050406030204" pitchFamily="18" charset="0"/>
                <a:ea typeface="Cambria" panose="02040503050406030204" pitchFamily="18" charset="0"/>
              </a:rPr>
              <a:t>AcceptedCmp5</a:t>
            </a:r>
          </a:p>
          <a:p>
            <a:r>
              <a:rPr lang="en-US" sz="1200" b="0" dirty="0">
                <a:solidFill>
                  <a:srgbClr val="0000FF"/>
                </a:solidFill>
                <a:effectLst/>
                <a:latin typeface="Cambria" panose="02040503050406030204" pitchFamily="18" charset="0"/>
                <a:ea typeface="Cambria" panose="02040503050406030204" pitchFamily="18" charset="0"/>
              </a:rPr>
              <a:t>23. </a:t>
            </a:r>
            <a:r>
              <a:rPr lang="en-US" sz="1200" b="0" dirty="0">
                <a:solidFill>
                  <a:srgbClr val="000000"/>
                </a:solidFill>
                <a:effectLst/>
                <a:latin typeface="Cambria" panose="02040503050406030204" pitchFamily="18" charset="0"/>
                <a:ea typeface="Cambria" panose="02040503050406030204" pitchFamily="18" charset="0"/>
              </a:rPr>
              <a:t>AcceptedCmp1</a:t>
            </a:r>
          </a:p>
          <a:p>
            <a:r>
              <a:rPr lang="en-US" sz="1200" b="0" dirty="0">
                <a:solidFill>
                  <a:srgbClr val="0000FF"/>
                </a:solidFill>
                <a:effectLst/>
                <a:latin typeface="Cambria" panose="02040503050406030204" pitchFamily="18" charset="0"/>
                <a:ea typeface="Cambria" panose="02040503050406030204" pitchFamily="18" charset="0"/>
              </a:rPr>
              <a:t>24. </a:t>
            </a:r>
            <a:r>
              <a:rPr lang="en-US" sz="1200" b="0" dirty="0">
                <a:solidFill>
                  <a:srgbClr val="000000"/>
                </a:solidFill>
                <a:effectLst/>
                <a:latin typeface="Cambria" panose="02040503050406030204" pitchFamily="18" charset="0"/>
                <a:ea typeface="Cambria" panose="02040503050406030204" pitchFamily="18" charset="0"/>
              </a:rPr>
              <a:t>AcceptedCmp2</a:t>
            </a:r>
          </a:p>
          <a:p>
            <a:r>
              <a:rPr lang="en-US" sz="1200" b="0" dirty="0">
                <a:solidFill>
                  <a:srgbClr val="0000FF"/>
                </a:solidFill>
                <a:effectLst/>
                <a:latin typeface="Cambria" panose="02040503050406030204" pitchFamily="18" charset="0"/>
                <a:ea typeface="Cambria" panose="02040503050406030204" pitchFamily="18" charset="0"/>
              </a:rPr>
              <a:t>25. </a:t>
            </a:r>
            <a:r>
              <a:rPr lang="en-US" sz="1200" b="0" dirty="0">
                <a:solidFill>
                  <a:srgbClr val="000000"/>
                </a:solidFill>
                <a:effectLst/>
                <a:latin typeface="Cambria" panose="02040503050406030204" pitchFamily="18" charset="0"/>
                <a:ea typeface="Cambria" panose="02040503050406030204" pitchFamily="18" charset="0"/>
              </a:rPr>
              <a:t>AcceptedCmp3</a:t>
            </a:r>
          </a:p>
        </p:txBody>
      </p:sp>
      <p:sp>
        <p:nvSpPr>
          <p:cNvPr id="2" name="Google Shape;56;p13">
            <a:extLst>
              <a:ext uri="{FF2B5EF4-FFF2-40B4-BE49-F238E27FC236}">
                <a16:creationId xmlns:a16="http://schemas.microsoft.com/office/drawing/2014/main" id="{20B077F8-AD32-1510-6048-E613342DF054}"/>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564456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bg1"/>
                </a:solidFill>
              </a:rPr>
              <a:t>Feature Encoding</a:t>
            </a:r>
            <a:endParaRPr b="1" dirty="0">
              <a:solidFill>
                <a:schemeClr val="bg1"/>
              </a:solidFill>
            </a:endParaRPr>
          </a:p>
        </p:txBody>
      </p:sp>
      <p:graphicFrame>
        <p:nvGraphicFramePr>
          <p:cNvPr id="2" name="Diagram 1">
            <a:extLst>
              <a:ext uri="{FF2B5EF4-FFF2-40B4-BE49-F238E27FC236}">
                <a16:creationId xmlns:a16="http://schemas.microsoft.com/office/drawing/2014/main" id="{92B4CC7A-F28B-128A-9537-98A02CAE8EF3}"/>
              </a:ext>
            </a:extLst>
          </p:cNvPr>
          <p:cNvGraphicFramePr/>
          <p:nvPr/>
        </p:nvGraphicFramePr>
        <p:xfrm>
          <a:off x="2368627" y="1230371"/>
          <a:ext cx="4406746" cy="2979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C9D287A-EDB9-4A7F-775A-1B13109F82DB}"/>
              </a:ext>
            </a:extLst>
          </p:cNvPr>
          <p:cNvSpPr txBox="1"/>
          <p:nvPr/>
        </p:nvSpPr>
        <p:spPr>
          <a:xfrm>
            <a:off x="166627" y="723719"/>
            <a:ext cx="4572000" cy="276999"/>
          </a:xfrm>
          <a:prstGeom prst="rect">
            <a:avLst/>
          </a:prstGeom>
          <a:noFill/>
        </p:spPr>
        <p:txBody>
          <a:bodyPr wrap="square">
            <a:spAutoFit/>
          </a:bodyPr>
          <a:lstStyle>
            <a:defPPr marR="0" lvl="0" algn="l" rtl="0">
              <a:lnSpc>
                <a:spcPct val="100000"/>
              </a:lnSpc>
              <a:spcBef>
                <a:spcPts val="0"/>
              </a:spcBef>
              <a:spcAft>
                <a:spcPts val="0"/>
              </a:spcAft>
            </a:defPPr>
            <a:lvl1pPr>
              <a:defRPr sz="1200">
                <a:effectLst/>
                <a:latin typeface="Cambria" panose="02040503050406030204" pitchFamily="18" charset="0"/>
                <a:ea typeface="Cambria" panose="02040503050406030204" pitchFamily="18" charset="0"/>
              </a:defRPr>
            </a:lvl1pPr>
          </a:lstStyle>
          <a:p>
            <a:r>
              <a:rPr lang="en-US" dirty="0"/>
              <a:t>Feature encoding will be performed on :</a:t>
            </a:r>
          </a:p>
        </p:txBody>
      </p:sp>
      <p:sp>
        <p:nvSpPr>
          <p:cNvPr id="3" name="Google Shape;56;p13">
            <a:extLst>
              <a:ext uri="{FF2B5EF4-FFF2-40B4-BE49-F238E27FC236}">
                <a16:creationId xmlns:a16="http://schemas.microsoft.com/office/drawing/2014/main" id="{1564D9AC-D1DD-972F-633B-EF8A5BC2555D}"/>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8"/>
              </a:rPr>
              <a:t>here</a:t>
            </a:r>
            <a:endParaRPr sz="1100" dirty="0">
              <a:solidFill>
                <a:srgbClr val="000000"/>
              </a:solidFill>
            </a:endParaRPr>
          </a:p>
        </p:txBody>
      </p:sp>
    </p:spTree>
    <p:extLst>
      <p:ext uri="{BB962C8B-B14F-4D97-AF65-F5344CB8AC3E}">
        <p14:creationId xmlns:p14="http://schemas.microsoft.com/office/powerpoint/2010/main" val="634616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b="1" dirty="0" err="1">
                <a:solidFill>
                  <a:schemeClr val="bg1"/>
                </a:solidFill>
              </a:rPr>
              <a:t>Standarisasi</a:t>
            </a:r>
            <a:r>
              <a:rPr lang="en-US" b="1" dirty="0">
                <a:solidFill>
                  <a:schemeClr val="bg1"/>
                </a:solidFill>
              </a:rPr>
              <a:t> dan Hapus Outlier</a:t>
            </a:r>
            <a:endParaRPr b="1" dirty="0">
              <a:solidFill>
                <a:schemeClr val="bg1"/>
              </a:solidFill>
            </a:endParaRPr>
          </a:p>
        </p:txBody>
      </p:sp>
      <p:sp>
        <p:nvSpPr>
          <p:cNvPr id="4" name="TextBox 3">
            <a:extLst>
              <a:ext uri="{FF2B5EF4-FFF2-40B4-BE49-F238E27FC236}">
                <a16:creationId xmlns:a16="http://schemas.microsoft.com/office/drawing/2014/main" id="{2C9D287A-EDB9-4A7F-775A-1B13109F82DB}"/>
              </a:ext>
            </a:extLst>
          </p:cNvPr>
          <p:cNvSpPr txBox="1"/>
          <p:nvPr/>
        </p:nvSpPr>
        <p:spPr>
          <a:xfrm>
            <a:off x="84000" y="2077465"/>
            <a:ext cx="3948173"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200">
                <a:effectLst/>
                <a:latin typeface="Cambria" panose="02040503050406030204" pitchFamily="18" charset="0"/>
                <a:ea typeface="Cambria" panose="02040503050406030204" pitchFamily="18" charset="0"/>
              </a:defRPr>
            </a:lvl1pPr>
          </a:lstStyle>
          <a:p>
            <a:r>
              <a:rPr lang="en-US" dirty="0"/>
              <a:t>Outlier removal will be conducted on the following features:</a:t>
            </a:r>
          </a:p>
          <a:p>
            <a:r>
              <a:rPr lang="en-US" dirty="0"/>
              <a:t>1. Age</a:t>
            </a:r>
          </a:p>
          <a:p>
            <a:r>
              <a:rPr lang="en-US" dirty="0"/>
              <a:t>2. Income</a:t>
            </a:r>
          </a:p>
          <a:p>
            <a:endParaRPr lang="en-US" dirty="0"/>
          </a:p>
          <a:p>
            <a:r>
              <a:rPr lang="en-US" dirty="0"/>
              <a:t>The number of rows before filtering out the outliers is 2240, while the number of rows after outlier removal is 2229.</a:t>
            </a:r>
          </a:p>
        </p:txBody>
      </p:sp>
      <p:sp>
        <p:nvSpPr>
          <p:cNvPr id="3" name="TextBox 2">
            <a:extLst>
              <a:ext uri="{FF2B5EF4-FFF2-40B4-BE49-F238E27FC236}">
                <a16:creationId xmlns:a16="http://schemas.microsoft.com/office/drawing/2014/main" id="{D466EADB-5782-8903-5C7A-4E3BB18E6E09}"/>
              </a:ext>
            </a:extLst>
          </p:cNvPr>
          <p:cNvSpPr txBox="1"/>
          <p:nvPr/>
        </p:nvSpPr>
        <p:spPr>
          <a:xfrm>
            <a:off x="4488000" y="2070645"/>
            <a:ext cx="45720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defPPr marR="0" lvl="0" algn="l" rtl="0">
              <a:lnSpc>
                <a:spcPct val="100000"/>
              </a:lnSpc>
              <a:spcBef>
                <a:spcPts val="0"/>
              </a:spcBef>
              <a:spcAft>
                <a:spcPts val="0"/>
              </a:spcAft>
            </a:defPPr>
            <a:lvl1pPr>
              <a:defRPr sz="1200">
                <a:effectLst/>
                <a:latin typeface="Cambria" panose="02040503050406030204" pitchFamily="18" charset="0"/>
                <a:ea typeface="Cambria" panose="02040503050406030204" pitchFamily="18" charset="0"/>
              </a:defRPr>
            </a:lvl1pPr>
          </a:lstStyle>
          <a:p>
            <a:r>
              <a:rPr lang="en-US" dirty="0"/>
              <a:t>Standardization will be applied to the following features:</a:t>
            </a:r>
          </a:p>
          <a:p>
            <a:r>
              <a:rPr lang="en-US" dirty="0"/>
              <a:t>1. Income</a:t>
            </a:r>
          </a:p>
          <a:p>
            <a:r>
              <a:rPr lang="en-US" dirty="0"/>
              <a:t>2. Recency</a:t>
            </a:r>
          </a:p>
          <a:p>
            <a:r>
              <a:rPr lang="en-US" dirty="0"/>
              <a:t>3. </a:t>
            </a:r>
            <a:r>
              <a:rPr lang="en-US" dirty="0" err="1"/>
              <a:t>total_pembelian</a:t>
            </a:r>
            <a:endParaRPr lang="en-US" dirty="0"/>
          </a:p>
          <a:p>
            <a:r>
              <a:rPr lang="en-US" dirty="0"/>
              <a:t>4. </a:t>
            </a:r>
            <a:r>
              <a:rPr lang="en-US" dirty="0" err="1"/>
              <a:t>total_transaksi</a:t>
            </a:r>
            <a:endParaRPr lang="en-US" dirty="0"/>
          </a:p>
          <a:p>
            <a:endParaRPr lang="en-US" dirty="0"/>
          </a:p>
        </p:txBody>
      </p:sp>
      <p:sp>
        <p:nvSpPr>
          <p:cNvPr id="5" name="Rectangle 4">
            <a:extLst>
              <a:ext uri="{FF2B5EF4-FFF2-40B4-BE49-F238E27FC236}">
                <a16:creationId xmlns:a16="http://schemas.microsoft.com/office/drawing/2014/main" id="{843AE9D7-2934-BE21-5D67-7C6F1E1AA2B7}"/>
              </a:ext>
            </a:extLst>
          </p:cNvPr>
          <p:cNvSpPr/>
          <p:nvPr/>
        </p:nvSpPr>
        <p:spPr>
          <a:xfrm>
            <a:off x="921235" y="1331794"/>
            <a:ext cx="2285315" cy="5727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Outlier Handling</a:t>
            </a:r>
          </a:p>
        </p:txBody>
      </p:sp>
      <p:sp>
        <p:nvSpPr>
          <p:cNvPr id="6" name="Rectangle 5">
            <a:extLst>
              <a:ext uri="{FF2B5EF4-FFF2-40B4-BE49-F238E27FC236}">
                <a16:creationId xmlns:a16="http://schemas.microsoft.com/office/drawing/2014/main" id="{8EE0F80B-6EE7-8615-6978-5AB1BEA09960}"/>
              </a:ext>
            </a:extLst>
          </p:cNvPr>
          <p:cNvSpPr/>
          <p:nvPr/>
        </p:nvSpPr>
        <p:spPr>
          <a:xfrm>
            <a:off x="5757342" y="1331793"/>
            <a:ext cx="2285315" cy="57270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latin typeface="Cambria" panose="02040503050406030204" pitchFamily="18" charset="0"/>
                <a:ea typeface="Cambria" panose="02040503050406030204" pitchFamily="18" charset="0"/>
              </a:rPr>
              <a:t>Standarisasi</a:t>
            </a:r>
            <a:endParaRPr lang="en-US" dirty="0">
              <a:latin typeface="Cambria" panose="02040503050406030204" pitchFamily="18" charset="0"/>
              <a:ea typeface="Cambria" panose="02040503050406030204" pitchFamily="18" charset="0"/>
            </a:endParaRPr>
          </a:p>
        </p:txBody>
      </p:sp>
      <p:sp>
        <p:nvSpPr>
          <p:cNvPr id="2" name="Google Shape;56;p13">
            <a:extLst>
              <a:ext uri="{FF2B5EF4-FFF2-40B4-BE49-F238E27FC236}">
                <a16:creationId xmlns:a16="http://schemas.microsoft.com/office/drawing/2014/main" id="{8FD7FEE1-C3F9-73CF-3BF1-F3A29E892482}"/>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785936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Feature Selection</a:t>
            </a:r>
            <a:endParaRPr sz="1798" dirty="0">
              <a:solidFill>
                <a:schemeClr val="lt1"/>
              </a:solidFill>
              <a:latin typeface="Roboto"/>
              <a:ea typeface="Roboto"/>
              <a:cs typeface="Roboto"/>
              <a:sym typeface="Roboto"/>
            </a:endParaRPr>
          </a:p>
        </p:txBody>
      </p:sp>
      <p:sp>
        <p:nvSpPr>
          <p:cNvPr id="3" name="TextBox 2">
            <a:extLst>
              <a:ext uri="{FF2B5EF4-FFF2-40B4-BE49-F238E27FC236}">
                <a16:creationId xmlns:a16="http://schemas.microsoft.com/office/drawing/2014/main" id="{343136B4-FF6A-F405-0CCC-886976EFF554}"/>
              </a:ext>
            </a:extLst>
          </p:cNvPr>
          <p:cNvSpPr txBox="1"/>
          <p:nvPr/>
        </p:nvSpPr>
        <p:spPr>
          <a:xfrm>
            <a:off x="391097" y="839800"/>
            <a:ext cx="8361804" cy="338554"/>
          </a:xfrm>
          <a:prstGeom prst="rect">
            <a:avLst/>
          </a:prstGeom>
          <a:noFill/>
        </p:spPr>
        <p:txBody>
          <a:bodyPr wrap="square">
            <a:spAutoFit/>
          </a:bodyPr>
          <a:lstStyle/>
          <a:p>
            <a:pPr algn="l"/>
            <a:r>
              <a:rPr lang="en-US" sz="1600" b="0" i="0" dirty="0">
                <a:solidFill>
                  <a:srgbClr val="212121"/>
                </a:solidFill>
                <a:effectLst/>
                <a:latin typeface="Cambria" panose="02040503050406030204" pitchFamily="18" charset="0"/>
                <a:ea typeface="Cambria" panose="02040503050406030204" pitchFamily="18" charset="0"/>
              </a:rPr>
              <a:t>To segment customers, there is a method known as RFM Analysis :</a:t>
            </a:r>
          </a:p>
        </p:txBody>
      </p:sp>
      <p:graphicFrame>
        <p:nvGraphicFramePr>
          <p:cNvPr id="4" name="Table 3">
            <a:extLst>
              <a:ext uri="{FF2B5EF4-FFF2-40B4-BE49-F238E27FC236}">
                <a16:creationId xmlns:a16="http://schemas.microsoft.com/office/drawing/2014/main" id="{086FCD3E-201E-29F8-6C8F-E8AF6D0F05E3}"/>
              </a:ext>
            </a:extLst>
          </p:cNvPr>
          <p:cNvGraphicFramePr>
            <a:graphicFrameLocks noGrp="1"/>
          </p:cNvGraphicFramePr>
          <p:nvPr/>
        </p:nvGraphicFramePr>
        <p:xfrm>
          <a:off x="240243" y="1656186"/>
          <a:ext cx="8663511" cy="2647514"/>
        </p:xfrm>
        <a:graphic>
          <a:graphicData uri="http://schemas.openxmlformats.org/drawingml/2006/table">
            <a:tbl>
              <a:tblPr firstRow="1" bandRow="1">
                <a:tableStyleId>{5C22544A-7EE6-4342-B048-85BDC9FD1C3A}</a:tableStyleId>
              </a:tblPr>
              <a:tblGrid>
                <a:gridCol w="2887837">
                  <a:extLst>
                    <a:ext uri="{9D8B030D-6E8A-4147-A177-3AD203B41FA5}">
                      <a16:colId xmlns:a16="http://schemas.microsoft.com/office/drawing/2014/main" val="1271901464"/>
                    </a:ext>
                  </a:extLst>
                </a:gridCol>
                <a:gridCol w="2887837">
                  <a:extLst>
                    <a:ext uri="{9D8B030D-6E8A-4147-A177-3AD203B41FA5}">
                      <a16:colId xmlns:a16="http://schemas.microsoft.com/office/drawing/2014/main" val="2566277541"/>
                    </a:ext>
                  </a:extLst>
                </a:gridCol>
                <a:gridCol w="2887837">
                  <a:extLst>
                    <a:ext uri="{9D8B030D-6E8A-4147-A177-3AD203B41FA5}">
                      <a16:colId xmlns:a16="http://schemas.microsoft.com/office/drawing/2014/main" val="592570764"/>
                    </a:ext>
                  </a:extLst>
                </a:gridCol>
              </a:tblGrid>
              <a:tr h="485599">
                <a:tc>
                  <a:txBody>
                    <a:bodyPr/>
                    <a:lstStyle/>
                    <a:p>
                      <a:pPr algn="ctr"/>
                      <a:r>
                        <a:rPr lang="en-US" sz="1100" dirty="0"/>
                        <a:t>Name</a:t>
                      </a:r>
                    </a:p>
                  </a:txBody>
                  <a:tcPr anchor="ctr"/>
                </a:tc>
                <a:tc>
                  <a:txBody>
                    <a:bodyPr/>
                    <a:lstStyle/>
                    <a:p>
                      <a:pPr algn="ctr"/>
                      <a:r>
                        <a:rPr lang="en-US" sz="1100" dirty="0"/>
                        <a:t>Meaning</a:t>
                      </a:r>
                    </a:p>
                  </a:txBody>
                  <a:tcPr anchor="ctr"/>
                </a:tc>
                <a:tc>
                  <a:txBody>
                    <a:bodyPr/>
                    <a:lstStyle/>
                    <a:p>
                      <a:pPr algn="ctr"/>
                      <a:r>
                        <a:rPr lang="en-US" sz="1100" dirty="0"/>
                        <a:t>Column That Used</a:t>
                      </a:r>
                    </a:p>
                  </a:txBody>
                  <a:tcPr anchor="ctr"/>
                </a:tc>
                <a:extLst>
                  <a:ext uri="{0D108BD9-81ED-4DB2-BD59-A6C34878D82A}">
                    <a16:rowId xmlns:a16="http://schemas.microsoft.com/office/drawing/2014/main" val="2063289423"/>
                  </a:ext>
                </a:extLst>
              </a:tr>
              <a:tr h="558772">
                <a:tc>
                  <a:txBody>
                    <a:bodyPr/>
                    <a:lstStyle/>
                    <a:p>
                      <a:pPr algn="ctr"/>
                      <a:r>
                        <a:rPr lang="en-US" sz="1100" dirty="0"/>
                        <a:t>Recency</a:t>
                      </a:r>
                    </a:p>
                  </a:txBody>
                  <a:tcPr anchor="ctr"/>
                </a:tc>
                <a:tc>
                  <a:txBody>
                    <a:bodyPr/>
                    <a:lstStyle/>
                    <a:p>
                      <a:pPr algn="ctr"/>
                      <a:r>
                        <a:rPr lang="en-US" sz="1100" dirty="0"/>
                        <a:t>Measuring how recently customers make a purchase</a:t>
                      </a:r>
                    </a:p>
                  </a:txBody>
                  <a:tcPr anchor="ctr"/>
                </a:tc>
                <a:tc>
                  <a:txBody>
                    <a:bodyPr/>
                    <a:lstStyle/>
                    <a:p>
                      <a:pPr algn="ctr"/>
                      <a:r>
                        <a:rPr lang="en-US" sz="1100" dirty="0"/>
                        <a:t>Recency</a:t>
                      </a:r>
                    </a:p>
                  </a:txBody>
                  <a:tcPr anchor="ctr"/>
                </a:tc>
                <a:extLst>
                  <a:ext uri="{0D108BD9-81ED-4DB2-BD59-A6C34878D82A}">
                    <a16:rowId xmlns:a16="http://schemas.microsoft.com/office/drawing/2014/main" val="1109593824"/>
                  </a:ext>
                </a:extLst>
              </a:tr>
              <a:tr h="558772">
                <a:tc>
                  <a:txBody>
                    <a:bodyPr/>
                    <a:lstStyle/>
                    <a:p>
                      <a:pPr algn="ctr"/>
                      <a:r>
                        <a:rPr lang="en-US" sz="1100" dirty="0"/>
                        <a:t>Frequency</a:t>
                      </a:r>
                    </a:p>
                  </a:txBody>
                  <a:tcPr anchor="ctr"/>
                </a:tc>
                <a:tc>
                  <a:txBody>
                    <a:bodyPr/>
                    <a:lstStyle/>
                    <a:p>
                      <a:pPr algn="ctr"/>
                      <a:r>
                        <a:rPr lang="en-US" sz="1100" dirty="0"/>
                        <a:t>frequently do customers make purchases or engage with the business</a:t>
                      </a:r>
                    </a:p>
                  </a:txBody>
                  <a:tcPr anchor="ctr"/>
                </a:tc>
                <a:tc>
                  <a:txBody>
                    <a:bodyPr/>
                    <a:lstStyle/>
                    <a:p>
                      <a:pPr algn="ctr"/>
                      <a:r>
                        <a:rPr lang="en-US" sz="1100" dirty="0" err="1"/>
                        <a:t>total_pembelian</a:t>
                      </a:r>
                      <a:endParaRPr lang="en-US" sz="1100" dirty="0"/>
                    </a:p>
                  </a:txBody>
                  <a:tcPr anchor="ctr"/>
                </a:tc>
                <a:extLst>
                  <a:ext uri="{0D108BD9-81ED-4DB2-BD59-A6C34878D82A}">
                    <a16:rowId xmlns:a16="http://schemas.microsoft.com/office/drawing/2014/main" val="1557344026"/>
                  </a:ext>
                </a:extLst>
              </a:tr>
              <a:tr h="558772">
                <a:tc>
                  <a:txBody>
                    <a:bodyPr/>
                    <a:lstStyle/>
                    <a:p>
                      <a:pPr algn="ctr"/>
                      <a:r>
                        <a:rPr lang="en-US" sz="1100" dirty="0"/>
                        <a:t>Monetary</a:t>
                      </a:r>
                    </a:p>
                  </a:txBody>
                  <a:tcPr anchor="ctr"/>
                </a:tc>
                <a:tc>
                  <a:txBody>
                    <a:bodyPr/>
                    <a:lstStyle/>
                    <a:p>
                      <a:pPr algn="ctr"/>
                      <a:r>
                        <a:rPr lang="en-US" sz="1100" dirty="0"/>
                        <a:t>Measuring the total amount of money spent by customers</a:t>
                      </a:r>
                    </a:p>
                  </a:txBody>
                  <a:tcPr anchor="ctr"/>
                </a:tc>
                <a:tc>
                  <a:txBody>
                    <a:bodyPr/>
                    <a:lstStyle/>
                    <a:p>
                      <a:pPr algn="ctr"/>
                      <a:r>
                        <a:rPr lang="en-US" sz="1100" dirty="0" err="1"/>
                        <a:t>total_transaksi</a:t>
                      </a:r>
                      <a:endParaRPr lang="en-US" sz="1100" dirty="0"/>
                    </a:p>
                  </a:txBody>
                  <a:tcPr anchor="ctr"/>
                </a:tc>
                <a:extLst>
                  <a:ext uri="{0D108BD9-81ED-4DB2-BD59-A6C34878D82A}">
                    <a16:rowId xmlns:a16="http://schemas.microsoft.com/office/drawing/2014/main" val="187241107"/>
                  </a:ext>
                </a:extLst>
              </a:tr>
              <a:tr h="485599">
                <a:tc>
                  <a:txBody>
                    <a:bodyPr/>
                    <a:lstStyle/>
                    <a:p>
                      <a:pPr algn="ctr"/>
                      <a:r>
                        <a:rPr lang="en-US" sz="1100" dirty="0"/>
                        <a:t>Loyalty</a:t>
                      </a:r>
                    </a:p>
                  </a:txBody>
                  <a:tcPr anchor="ctr"/>
                </a:tc>
                <a:tc>
                  <a:txBody>
                    <a:bodyPr/>
                    <a:lstStyle/>
                    <a:p>
                      <a:pPr algn="ctr"/>
                      <a:r>
                        <a:rPr lang="en-US" sz="1100" dirty="0"/>
                        <a:t>Consumer Loyalty</a:t>
                      </a:r>
                    </a:p>
                  </a:txBody>
                  <a:tcPr anchor="ctr"/>
                </a:tc>
                <a:tc>
                  <a:txBody>
                    <a:bodyPr/>
                    <a:lstStyle/>
                    <a:p>
                      <a:pPr algn="ctr"/>
                      <a:r>
                        <a:rPr lang="en-US" sz="1100" dirty="0" err="1"/>
                        <a:t>total_accepted_campaign</a:t>
                      </a:r>
                      <a:endParaRPr lang="en-US" sz="1100" dirty="0"/>
                    </a:p>
                  </a:txBody>
                  <a:tcPr anchor="ctr"/>
                </a:tc>
                <a:extLst>
                  <a:ext uri="{0D108BD9-81ED-4DB2-BD59-A6C34878D82A}">
                    <a16:rowId xmlns:a16="http://schemas.microsoft.com/office/drawing/2014/main" val="3278068893"/>
                  </a:ext>
                </a:extLst>
              </a:tr>
            </a:tbl>
          </a:graphicData>
        </a:graphic>
      </p:graphicFrame>
      <p:sp>
        <p:nvSpPr>
          <p:cNvPr id="2" name="Google Shape;56;p13">
            <a:extLst>
              <a:ext uri="{FF2B5EF4-FFF2-40B4-BE49-F238E27FC236}">
                <a16:creationId xmlns:a16="http://schemas.microsoft.com/office/drawing/2014/main" id="{5E477F20-C227-4C83-FC33-2EAD2F1AD098}"/>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1254732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Elbow Score</a:t>
            </a:r>
            <a:endParaRPr sz="1798" dirty="0">
              <a:solidFill>
                <a:schemeClr val="lt1"/>
              </a:solidFill>
              <a:latin typeface="Roboto"/>
              <a:ea typeface="Roboto"/>
              <a:cs typeface="Roboto"/>
              <a:sym typeface="Roboto"/>
            </a:endParaRPr>
          </a:p>
        </p:txBody>
      </p:sp>
      <p:pic>
        <p:nvPicPr>
          <p:cNvPr id="7" name="Picture 6">
            <a:extLst>
              <a:ext uri="{FF2B5EF4-FFF2-40B4-BE49-F238E27FC236}">
                <a16:creationId xmlns:a16="http://schemas.microsoft.com/office/drawing/2014/main" id="{3A0DC4D2-B862-ED42-FCC2-0FC236D1990A}"/>
              </a:ext>
            </a:extLst>
          </p:cNvPr>
          <p:cNvPicPr>
            <a:picLocks noChangeAspect="1"/>
          </p:cNvPicPr>
          <p:nvPr/>
        </p:nvPicPr>
        <p:blipFill>
          <a:blip r:embed="rId3"/>
          <a:stretch>
            <a:fillRect/>
          </a:stretch>
        </p:blipFill>
        <p:spPr>
          <a:xfrm>
            <a:off x="1353006" y="1549834"/>
            <a:ext cx="6437985" cy="3222866"/>
          </a:xfrm>
          <a:prstGeom prst="rect">
            <a:avLst/>
          </a:prstGeom>
        </p:spPr>
      </p:pic>
      <p:sp>
        <p:nvSpPr>
          <p:cNvPr id="9" name="TextBox 8">
            <a:extLst>
              <a:ext uri="{FF2B5EF4-FFF2-40B4-BE49-F238E27FC236}">
                <a16:creationId xmlns:a16="http://schemas.microsoft.com/office/drawing/2014/main" id="{B810C421-1428-E67A-5D0D-8232EFD1A94E}"/>
              </a:ext>
            </a:extLst>
          </p:cNvPr>
          <p:cNvSpPr txBox="1"/>
          <p:nvPr/>
        </p:nvSpPr>
        <p:spPr>
          <a:xfrm>
            <a:off x="391097" y="839800"/>
            <a:ext cx="8361804" cy="584775"/>
          </a:xfrm>
          <a:prstGeom prst="rect">
            <a:avLst/>
          </a:prstGeom>
          <a:noFill/>
        </p:spPr>
        <p:txBody>
          <a:bodyPr wrap="square">
            <a:spAutoFit/>
          </a:bodyPr>
          <a:lstStyle/>
          <a:p>
            <a:pPr algn="l"/>
            <a:r>
              <a:rPr lang="en-US" sz="1600" b="0" i="0" dirty="0">
                <a:solidFill>
                  <a:srgbClr val="212121"/>
                </a:solidFill>
                <a:effectLst/>
                <a:latin typeface="Cambria" panose="02040503050406030204" pitchFamily="18" charset="0"/>
                <a:ea typeface="Cambria" panose="02040503050406030204" pitchFamily="18" charset="0"/>
              </a:rPr>
              <a:t>In the provided Elbow Score below, it is evident that when the number of clusters is set to 5, the inertia score does not change significantly.</a:t>
            </a:r>
          </a:p>
        </p:txBody>
      </p:sp>
      <p:sp>
        <p:nvSpPr>
          <p:cNvPr id="10" name="Oval 9">
            <a:extLst>
              <a:ext uri="{FF2B5EF4-FFF2-40B4-BE49-F238E27FC236}">
                <a16:creationId xmlns:a16="http://schemas.microsoft.com/office/drawing/2014/main" id="{DCA58902-2EB1-57C4-AE0C-38F235D7E558}"/>
              </a:ext>
            </a:extLst>
          </p:cNvPr>
          <p:cNvSpPr/>
          <p:nvPr/>
        </p:nvSpPr>
        <p:spPr>
          <a:xfrm>
            <a:off x="3822853" y="3525398"/>
            <a:ext cx="440675" cy="40762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TextBox 10">
            <a:extLst>
              <a:ext uri="{FF2B5EF4-FFF2-40B4-BE49-F238E27FC236}">
                <a16:creationId xmlns:a16="http://schemas.microsoft.com/office/drawing/2014/main" id="{D8477412-E4BE-52BF-1249-C72D4096DE98}"/>
              </a:ext>
            </a:extLst>
          </p:cNvPr>
          <p:cNvSpPr txBox="1"/>
          <p:nvPr/>
        </p:nvSpPr>
        <p:spPr>
          <a:xfrm>
            <a:off x="4263528" y="3272691"/>
            <a:ext cx="1490949" cy="276999"/>
          </a:xfrm>
          <a:prstGeom prst="rect">
            <a:avLst/>
          </a:prstGeom>
          <a:noFill/>
        </p:spPr>
        <p:txBody>
          <a:bodyPr wrap="square">
            <a:spAutoFit/>
          </a:bodyPr>
          <a:lstStyle/>
          <a:p>
            <a:pPr algn="l"/>
            <a:r>
              <a:rPr lang="en-US" sz="1200" b="0" i="0" dirty="0">
                <a:solidFill>
                  <a:srgbClr val="212121"/>
                </a:solidFill>
                <a:effectLst/>
                <a:latin typeface="Cambria" panose="02040503050406030204" pitchFamily="18" charset="0"/>
                <a:ea typeface="Cambria" panose="02040503050406030204" pitchFamily="18" charset="0"/>
              </a:rPr>
              <a:t>Elbow Point</a:t>
            </a:r>
          </a:p>
        </p:txBody>
      </p:sp>
      <p:sp>
        <p:nvSpPr>
          <p:cNvPr id="2" name="Google Shape;56;p13">
            <a:extLst>
              <a:ext uri="{FF2B5EF4-FFF2-40B4-BE49-F238E27FC236}">
                <a16:creationId xmlns:a16="http://schemas.microsoft.com/office/drawing/2014/main" id="{D35BD5C2-368C-F19C-D917-6050F1A9FC4C}"/>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 name="Picture 4">
            <a:extLst>
              <a:ext uri="{FF2B5EF4-FFF2-40B4-BE49-F238E27FC236}">
                <a16:creationId xmlns:a16="http://schemas.microsoft.com/office/drawing/2014/main" id="{02CA2FE0-C210-BF77-0EFE-6D2AF2BC2480}"/>
              </a:ext>
            </a:extLst>
          </p:cNvPr>
          <p:cNvPicPr>
            <a:picLocks noChangeAspect="1"/>
          </p:cNvPicPr>
          <p:nvPr/>
        </p:nvPicPr>
        <p:blipFill>
          <a:blip r:embed="rId3"/>
          <a:stretch>
            <a:fillRect/>
          </a:stretch>
        </p:blipFill>
        <p:spPr>
          <a:xfrm>
            <a:off x="1200840" y="1524552"/>
            <a:ext cx="4971753" cy="3229076"/>
          </a:xfrm>
          <a:prstGeom prst="rect">
            <a:avLst/>
          </a:prstGeom>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1798" b="1" dirty="0">
                <a:latin typeface="Roboto"/>
                <a:ea typeface="Roboto"/>
                <a:cs typeface="Roboto"/>
                <a:sym typeface="Roboto"/>
              </a:rPr>
              <a:t>Silhouette score</a:t>
            </a:r>
            <a:endParaRPr sz="1798" dirty="0">
              <a:solidFill>
                <a:schemeClr val="lt1"/>
              </a:solidFill>
              <a:latin typeface="Roboto"/>
              <a:ea typeface="Roboto"/>
              <a:cs typeface="Roboto"/>
              <a:sym typeface="Roboto"/>
            </a:endParaRPr>
          </a:p>
        </p:txBody>
      </p:sp>
      <p:sp>
        <p:nvSpPr>
          <p:cNvPr id="9" name="TextBox 8">
            <a:extLst>
              <a:ext uri="{FF2B5EF4-FFF2-40B4-BE49-F238E27FC236}">
                <a16:creationId xmlns:a16="http://schemas.microsoft.com/office/drawing/2014/main" id="{B810C421-1428-E67A-5D0D-8232EFD1A94E}"/>
              </a:ext>
            </a:extLst>
          </p:cNvPr>
          <p:cNvSpPr txBox="1"/>
          <p:nvPr/>
        </p:nvSpPr>
        <p:spPr>
          <a:xfrm>
            <a:off x="391097" y="839800"/>
            <a:ext cx="8361804" cy="584775"/>
          </a:xfrm>
          <a:prstGeom prst="rect">
            <a:avLst/>
          </a:prstGeom>
          <a:noFill/>
        </p:spPr>
        <p:txBody>
          <a:bodyPr wrap="square">
            <a:spAutoFit/>
          </a:bodyPr>
          <a:lstStyle/>
          <a:p>
            <a:pPr algn="l"/>
            <a:r>
              <a:rPr lang="en-US" sz="1600" b="0" i="0" dirty="0">
                <a:solidFill>
                  <a:srgbClr val="212121"/>
                </a:solidFill>
                <a:effectLst/>
                <a:latin typeface="Cambria" panose="02040503050406030204" pitchFamily="18" charset="0"/>
                <a:ea typeface="Cambria" panose="02040503050406030204" pitchFamily="18" charset="0"/>
              </a:rPr>
              <a:t>In the Silhouette score below, it is evident that when the number of clusters is set to 5, it exhibits the highest silhouette score compared to others, specifically at 0.35.</a:t>
            </a:r>
            <a:endParaRPr lang="en-US" sz="1600" b="1" i="0" dirty="0">
              <a:solidFill>
                <a:srgbClr val="212121"/>
              </a:solidFill>
              <a:effectLst/>
              <a:latin typeface="Cambria" panose="02040503050406030204" pitchFamily="18" charset="0"/>
              <a:ea typeface="Cambria" panose="02040503050406030204" pitchFamily="18" charset="0"/>
            </a:endParaRPr>
          </a:p>
        </p:txBody>
      </p:sp>
      <p:sp>
        <p:nvSpPr>
          <p:cNvPr id="10" name="Oval 9">
            <a:extLst>
              <a:ext uri="{FF2B5EF4-FFF2-40B4-BE49-F238E27FC236}">
                <a16:creationId xmlns:a16="http://schemas.microsoft.com/office/drawing/2014/main" id="{DCA58902-2EB1-57C4-AE0C-38F235D7E558}"/>
              </a:ext>
            </a:extLst>
          </p:cNvPr>
          <p:cNvSpPr/>
          <p:nvPr/>
        </p:nvSpPr>
        <p:spPr>
          <a:xfrm>
            <a:off x="3301126" y="2698415"/>
            <a:ext cx="440675" cy="407624"/>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TextBox 10">
            <a:extLst>
              <a:ext uri="{FF2B5EF4-FFF2-40B4-BE49-F238E27FC236}">
                <a16:creationId xmlns:a16="http://schemas.microsoft.com/office/drawing/2014/main" id="{D8477412-E4BE-52BF-1249-C72D4096DE98}"/>
              </a:ext>
            </a:extLst>
          </p:cNvPr>
          <p:cNvSpPr txBox="1"/>
          <p:nvPr/>
        </p:nvSpPr>
        <p:spPr>
          <a:xfrm>
            <a:off x="3826524" y="2440945"/>
            <a:ext cx="1490949" cy="261610"/>
          </a:xfrm>
          <a:prstGeom prst="rect">
            <a:avLst/>
          </a:prstGeom>
          <a:noFill/>
        </p:spPr>
        <p:txBody>
          <a:bodyPr wrap="square">
            <a:spAutoFit/>
          </a:bodyPr>
          <a:lstStyle/>
          <a:p>
            <a:pPr algn="l"/>
            <a:r>
              <a:rPr lang="en-US" sz="1100" b="0" i="0" dirty="0">
                <a:solidFill>
                  <a:srgbClr val="212121"/>
                </a:solidFill>
                <a:effectLst/>
                <a:latin typeface="Cambria" panose="02040503050406030204" pitchFamily="18" charset="0"/>
                <a:ea typeface="Cambria" panose="02040503050406030204" pitchFamily="18" charset="0"/>
              </a:rPr>
              <a:t>Best Silhouette Score </a:t>
            </a:r>
          </a:p>
        </p:txBody>
      </p:sp>
      <p:sp>
        <p:nvSpPr>
          <p:cNvPr id="2" name="Google Shape;56;p13">
            <a:extLst>
              <a:ext uri="{FF2B5EF4-FFF2-40B4-BE49-F238E27FC236}">
                <a16:creationId xmlns:a16="http://schemas.microsoft.com/office/drawing/2014/main" id="{2534042C-DF1E-34EE-ACC7-2BD39DACD1F7}"/>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3224989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sp>
        <p:nvSpPr>
          <p:cNvPr id="3" name="TextBox 2">
            <a:extLst>
              <a:ext uri="{FF2B5EF4-FFF2-40B4-BE49-F238E27FC236}">
                <a16:creationId xmlns:a16="http://schemas.microsoft.com/office/drawing/2014/main" id="{7EB98230-A9F6-2045-F339-A17E1D377C0C}"/>
              </a:ext>
            </a:extLst>
          </p:cNvPr>
          <p:cNvSpPr txBox="1"/>
          <p:nvPr/>
        </p:nvSpPr>
        <p:spPr>
          <a:xfrm>
            <a:off x="407624" y="940534"/>
            <a:ext cx="8180700" cy="1631216"/>
          </a:xfrm>
          <a:prstGeom prst="rect">
            <a:avLst/>
          </a:prstGeom>
          <a:noFill/>
        </p:spPr>
        <p:txBody>
          <a:bodyPr wrap="square">
            <a:spAutoFit/>
          </a:bodyPr>
          <a:lstStyle/>
          <a:p>
            <a:pPr algn="just"/>
            <a:r>
              <a:rPr lang="en-US" sz="2000" dirty="0">
                <a:latin typeface="Cambria" panose="02040503050406030204" pitchFamily="18" charset="0"/>
                <a:ea typeface="Cambria" panose="02040503050406030204" pitchFamily="18" charset="0"/>
              </a:rPr>
              <a:t>The results of the clustering that has been carried out previously can be interpreted based on the characteristics of each group, how the cluster tends to respond to existing marketing campaigns, and what the potential revenue results will be if we carry out marketing retargeting to that cluster.</a:t>
            </a:r>
          </a:p>
        </p:txBody>
      </p:sp>
      <p:sp>
        <p:nvSpPr>
          <p:cNvPr id="2" name="Google Shape;56;p13">
            <a:extLst>
              <a:ext uri="{FF2B5EF4-FFF2-40B4-BE49-F238E27FC236}">
                <a16:creationId xmlns:a16="http://schemas.microsoft.com/office/drawing/2014/main" id="{A7679E7E-806D-8BDF-AD87-2A873FEC977A}"/>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1820865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lt1"/>
                </a:solidFill>
                <a:latin typeface="Roboto"/>
                <a:ea typeface="Roboto"/>
                <a:cs typeface="Roboto"/>
                <a:sym typeface="Roboto"/>
              </a:rPr>
              <a:t>3-D Visualization of Customer Clusters</a:t>
            </a:r>
            <a:endParaRPr sz="1798" dirty="0">
              <a:solidFill>
                <a:schemeClr val="lt1"/>
              </a:solidFill>
              <a:latin typeface="Roboto"/>
              <a:ea typeface="Roboto"/>
              <a:cs typeface="Roboto"/>
              <a:sym typeface="Roboto"/>
            </a:endParaRPr>
          </a:p>
        </p:txBody>
      </p:sp>
      <p:pic>
        <p:nvPicPr>
          <p:cNvPr id="5" name="Picture 4" descr="A screen shot of a graph&#10;&#10;Description automatically generated">
            <a:extLst>
              <a:ext uri="{FF2B5EF4-FFF2-40B4-BE49-F238E27FC236}">
                <a16:creationId xmlns:a16="http://schemas.microsoft.com/office/drawing/2014/main" id="{ADD261A3-5D92-9E6E-6884-A321936263B6}"/>
              </a:ext>
            </a:extLst>
          </p:cNvPr>
          <p:cNvPicPr>
            <a:picLocks noChangeAspect="1"/>
          </p:cNvPicPr>
          <p:nvPr/>
        </p:nvPicPr>
        <p:blipFill>
          <a:blip r:embed="rId3"/>
          <a:stretch>
            <a:fillRect/>
          </a:stretch>
        </p:blipFill>
        <p:spPr>
          <a:xfrm>
            <a:off x="643268" y="686819"/>
            <a:ext cx="3928732" cy="4085881"/>
          </a:xfrm>
          <a:prstGeom prst="rect">
            <a:avLst/>
          </a:prstGeom>
        </p:spPr>
      </p:pic>
      <p:sp>
        <p:nvSpPr>
          <p:cNvPr id="6" name="TextBox 5">
            <a:extLst>
              <a:ext uri="{FF2B5EF4-FFF2-40B4-BE49-F238E27FC236}">
                <a16:creationId xmlns:a16="http://schemas.microsoft.com/office/drawing/2014/main" id="{301C0473-D554-2B30-6569-FC86ECC08C3E}"/>
              </a:ext>
            </a:extLst>
          </p:cNvPr>
          <p:cNvSpPr txBox="1"/>
          <p:nvPr/>
        </p:nvSpPr>
        <p:spPr>
          <a:xfrm>
            <a:off x="5332164" y="914400"/>
            <a:ext cx="3256160" cy="2462213"/>
          </a:xfrm>
          <a:prstGeom prst="rect">
            <a:avLst/>
          </a:prstGeom>
          <a:noFill/>
        </p:spPr>
        <p:txBody>
          <a:bodyPr wrap="square">
            <a:spAutoFit/>
          </a:bodyPr>
          <a:lstStyle/>
          <a:p>
            <a:pPr algn="just"/>
            <a:r>
              <a:rPr lang="en-US" dirty="0">
                <a:latin typeface="Cambria" panose="02040503050406030204" pitchFamily="18" charset="0"/>
                <a:ea typeface="Cambria" panose="02040503050406030204" pitchFamily="18" charset="0"/>
              </a:rPr>
              <a:t>The results of dividing customers based on characteristics produce 5 sections, which have been divided based on Recency, Total Purchases and Total </a:t>
            </a:r>
            <a:r>
              <a:rPr lang="en-US" dirty="0" err="1">
                <a:latin typeface="Cambria" panose="02040503050406030204" pitchFamily="18" charset="0"/>
                <a:ea typeface="Cambria" panose="02040503050406030204" pitchFamily="18" charset="0"/>
              </a:rPr>
              <a:t>Spents</a:t>
            </a:r>
            <a:r>
              <a:rPr lang="en-US" dirty="0">
                <a:latin typeface="Cambria" panose="02040503050406030204" pitchFamily="18" charset="0"/>
                <a:ea typeface="Cambria" panose="02040503050406030204" pitchFamily="18" charset="0"/>
              </a:rPr>
              <a:t>. Where the 5 parts are referred to as:</a:t>
            </a:r>
          </a:p>
          <a:p>
            <a:pPr marL="342900" indent="-342900" algn="just">
              <a:buFont typeface="+mj-lt"/>
              <a:buAutoNum type="arabicPeriod"/>
            </a:pPr>
            <a:r>
              <a:rPr lang="en-US" dirty="0">
                <a:latin typeface="Cambria" panose="02040503050406030204" pitchFamily="18" charset="0"/>
                <a:ea typeface="Cambria" panose="02040503050406030204" pitchFamily="18" charset="0"/>
              </a:rPr>
              <a:t>Low Valued Customers</a:t>
            </a:r>
          </a:p>
          <a:p>
            <a:pPr marL="342900" indent="-342900" algn="just">
              <a:buFont typeface="+mj-lt"/>
              <a:buAutoNum type="arabicPeriod"/>
            </a:pPr>
            <a:r>
              <a:rPr lang="en-US" dirty="0">
                <a:latin typeface="Cambria" panose="02040503050406030204" pitchFamily="18" charset="0"/>
                <a:ea typeface="Cambria" panose="02040503050406030204" pitchFamily="18" charset="0"/>
              </a:rPr>
              <a:t>Low-Medium Valued Customers</a:t>
            </a:r>
          </a:p>
          <a:p>
            <a:pPr marL="342900" indent="-342900" algn="just">
              <a:buFont typeface="+mj-lt"/>
              <a:buAutoNum type="arabicPeriod"/>
            </a:pPr>
            <a:r>
              <a:rPr lang="en-US" dirty="0">
                <a:latin typeface="Cambria" panose="02040503050406030204" pitchFamily="18" charset="0"/>
                <a:ea typeface="Cambria" panose="02040503050406030204" pitchFamily="18" charset="0"/>
              </a:rPr>
              <a:t>Medium Valued Customers</a:t>
            </a:r>
          </a:p>
          <a:p>
            <a:pPr marL="342900" indent="-342900" algn="just">
              <a:buFont typeface="+mj-lt"/>
              <a:buAutoNum type="arabicPeriod"/>
            </a:pPr>
            <a:r>
              <a:rPr lang="en-US" dirty="0">
                <a:latin typeface="Cambria" panose="02040503050406030204" pitchFamily="18" charset="0"/>
                <a:ea typeface="Cambria" panose="02040503050406030204" pitchFamily="18" charset="0"/>
              </a:rPr>
              <a:t>Medium-High Valued Customers</a:t>
            </a:r>
          </a:p>
          <a:p>
            <a:pPr marL="342900" indent="-342900" algn="just">
              <a:buFont typeface="+mj-lt"/>
              <a:buAutoNum type="arabicPeriod"/>
            </a:pPr>
            <a:r>
              <a:rPr lang="en-US" dirty="0">
                <a:latin typeface="Cambria" panose="02040503050406030204" pitchFamily="18" charset="0"/>
                <a:ea typeface="Cambria" panose="02040503050406030204" pitchFamily="18" charset="0"/>
              </a:rPr>
              <a:t>High Valued Customers</a:t>
            </a:r>
          </a:p>
        </p:txBody>
      </p:sp>
      <p:sp>
        <p:nvSpPr>
          <p:cNvPr id="2" name="Google Shape;56;p13">
            <a:extLst>
              <a:ext uri="{FF2B5EF4-FFF2-40B4-BE49-F238E27FC236}">
                <a16:creationId xmlns:a16="http://schemas.microsoft.com/office/drawing/2014/main" id="{57CD624F-8551-6267-2D1D-D612F970EFB3}"/>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Age</a:t>
            </a:r>
            <a:endParaRPr b="1" i="1" dirty="0"/>
          </a:p>
        </p:txBody>
      </p:sp>
      <p:pic>
        <p:nvPicPr>
          <p:cNvPr id="5" name="Picture 4">
            <a:extLst>
              <a:ext uri="{FF2B5EF4-FFF2-40B4-BE49-F238E27FC236}">
                <a16:creationId xmlns:a16="http://schemas.microsoft.com/office/drawing/2014/main" id="{82854D30-9C58-E2E1-69D0-4D3E30CD9E20}"/>
              </a:ext>
            </a:extLst>
          </p:cNvPr>
          <p:cNvPicPr>
            <a:picLocks noChangeAspect="1"/>
          </p:cNvPicPr>
          <p:nvPr/>
        </p:nvPicPr>
        <p:blipFill>
          <a:blip r:embed="rId3"/>
          <a:stretch>
            <a:fillRect/>
          </a:stretch>
        </p:blipFill>
        <p:spPr>
          <a:xfrm>
            <a:off x="252616" y="747160"/>
            <a:ext cx="4693223" cy="3649180"/>
          </a:xfrm>
          <a:prstGeom prst="rect">
            <a:avLst/>
          </a:prstGeom>
        </p:spPr>
      </p:pic>
      <p:sp>
        <p:nvSpPr>
          <p:cNvPr id="8" name="TextBox 7">
            <a:extLst>
              <a:ext uri="{FF2B5EF4-FFF2-40B4-BE49-F238E27FC236}">
                <a16:creationId xmlns:a16="http://schemas.microsoft.com/office/drawing/2014/main" id="{E901CFF5-7ED9-5463-5FF9-995300352296}"/>
              </a:ext>
            </a:extLst>
          </p:cNvPr>
          <p:cNvSpPr txBox="1"/>
          <p:nvPr/>
        </p:nvSpPr>
        <p:spPr>
          <a:xfrm>
            <a:off x="5181369" y="958919"/>
            <a:ext cx="3437262" cy="1754326"/>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Elderly and young adults have a conversion rate of approximately 40%.</a:t>
            </a:r>
          </a:p>
          <a:p>
            <a:pPr marL="285750" indent="-285750" algn="just">
              <a:buFont typeface="Arial" panose="020B0604020202020204" pitchFamily="34" charset="0"/>
              <a:buChar char="•"/>
            </a:pPr>
            <a:r>
              <a:rPr lang="en-US" sz="1800" dirty="0"/>
              <a:t>Adults exhibit the lowest conversion rate, which is around 31%.</a:t>
            </a:r>
          </a:p>
        </p:txBody>
      </p:sp>
      <p:sp>
        <p:nvSpPr>
          <p:cNvPr id="2" name="Google Shape;56;p13">
            <a:extLst>
              <a:ext uri="{FF2B5EF4-FFF2-40B4-BE49-F238E27FC236}">
                <a16:creationId xmlns:a16="http://schemas.microsoft.com/office/drawing/2014/main" id="{05741176-77D3-C4DC-FAA8-2BBB27F72A4F}"/>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35230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PCA</a:t>
            </a:r>
            <a:endParaRPr sz="1798" dirty="0">
              <a:solidFill>
                <a:schemeClr val="lt1"/>
              </a:solidFill>
              <a:latin typeface="Roboto"/>
              <a:ea typeface="Roboto"/>
              <a:cs typeface="Roboto"/>
              <a:sym typeface="Roboto"/>
            </a:endParaRPr>
          </a:p>
        </p:txBody>
      </p:sp>
      <p:sp>
        <p:nvSpPr>
          <p:cNvPr id="6" name="TextBox 5">
            <a:extLst>
              <a:ext uri="{FF2B5EF4-FFF2-40B4-BE49-F238E27FC236}">
                <a16:creationId xmlns:a16="http://schemas.microsoft.com/office/drawing/2014/main" id="{301C0473-D554-2B30-6569-FC86ECC08C3E}"/>
              </a:ext>
            </a:extLst>
          </p:cNvPr>
          <p:cNvSpPr txBox="1"/>
          <p:nvPr/>
        </p:nvSpPr>
        <p:spPr>
          <a:xfrm>
            <a:off x="5706736" y="937913"/>
            <a:ext cx="3013789" cy="1569660"/>
          </a:xfrm>
          <a:prstGeom prst="rect">
            <a:avLst/>
          </a:prstGeom>
          <a:noFill/>
        </p:spPr>
        <p:txBody>
          <a:bodyPr wrap="square">
            <a:spAutoFit/>
          </a:bodyPr>
          <a:lstStyle/>
          <a:p>
            <a:pPr algn="just"/>
            <a:r>
              <a:rPr lang="en-US" sz="1600" dirty="0">
                <a:latin typeface="Cambria" panose="02040503050406030204" pitchFamily="18" charset="0"/>
                <a:ea typeface="Cambria" panose="02040503050406030204" pitchFamily="18" charset="0"/>
              </a:rPr>
              <a:t>Because it is difficult to see the detailed division between the 5 groups because it uses 3 dimensions. So PCA is carried out to clearly see the division between each customer group</a:t>
            </a:r>
          </a:p>
        </p:txBody>
      </p:sp>
      <p:pic>
        <p:nvPicPr>
          <p:cNvPr id="3" name="Picture 2">
            <a:extLst>
              <a:ext uri="{FF2B5EF4-FFF2-40B4-BE49-F238E27FC236}">
                <a16:creationId xmlns:a16="http://schemas.microsoft.com/office/drawing/2014/main" id="{1A3D0234-824A-D23D-65D2-666F050B6447}"/>
              </a:ext>
            </a:extLst>
          </p:cNvPr>
          <p:cNvPicPr>
            <a:picLocks noChangeAspect="1"/>
          </p:cNvPicPr>
          <p:nvPr/>
        </p:nvPicPr>
        <p:blipFill>
          <a:blip r:embed="rId3"/>
          <a:stretch>
            <a:fillRect/>
          </a:stretch>
        </p:blipFill>
        <p:spPr>
          <a:xfrm>
            <a:off x="157015" y="882778"/>
            <a:ext cx="5230233" cy="3512384"/>
          </a:xfrm>
          <a:prstGeom prst="rect">
            <a:avLst/>
          </a:prstGeom>
        </p:spPr>
      </p:pic>
      <p:sp>
        <p:nvSpPr>
          <p:cNvPr id="2" name="Google Shape;56;p13">
            <a:extLst>
              <a:ext uri="{FF2B5EF4-FFF2-40B4-BE49-F238E27FC236}">
                <a16:creationId xmlns:a16="http://schemas.microsoft.com/office/drawing/2014/main" id="{2C671083-8EFE-B03A-4CB8-C9A081FB7FCA}"/>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732425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Characteristics Each Group of Customers</a:t>
            </a:r>
            <a:endParaRPr sz="1798" dirty="0">
              <a:solidFill>
                <a:schemeClr val="lt1"/>
              </a:solidFill>
              <a:latin typeface="Roboto"/>
              <a:ea typeface="Roboto"/>
              <a:cs typeface="Roboto"/>
              <a:sym typeface="Roboto"/>
            </a:endParaRPr>
          </a:p>
        </p:txBody>
      </p:sp>
      <p:pic>
        <p:nvPicPr>
          <p:cNvPr id="11" name="Picture 10">
            <a:extLst>
              <a:ext uri="{FF2B5EF4-FFF2-40B4-BE49-F238E27FC236}">
                <a16:creationId xmlns:a16="http://schemas.microsoft.com/office/drawing/2014/main" id="{238DD2EE-6257-8B00-AFF1-3A46B40DF6A2}"/>
              </a:ext>
            </a:extLst>
          </p:cNvPr>
          <p:cNvPicPr>
            <a:picLocks noChangeAspect="1" noChangeArrowheads="1"/>
            <a:extLst>
              <a:ext uri="{84589F7E-364E-4C9E-8A38-B11213B215E9}">
                <a14:cameraTool xmlns:a14="http://schemas.microsoft.com/office/drawing/2010/main" cellRange="$E$4:$J$16"/>
              </a:ext>
            </a:extLst>
          </p:cNvPicPr>
          <p:nvPr/>
        </p:nvPicPr>
        <p:blipFill>
          <a:blip r:embed="rId3"/>
          <a:srcRect/>
          <a:stretch>
            <a:fillRect/>
          </a:stretch>
        </p:blipFill>
        <p:spPr bwMode="auto">
          <a:xfrm>
            <a:off x="200511" y="1234848"/>
            <a:ext cx="8742978" cy="2673803"/>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2" name="Google Shape;56;p13">
            <a:extLst>
              <a:ext uri="{FF2B5EF4-FFF2-40B4-BE49-F238E27FC236}">
                <a16:creationId xmlns:a16="http://schemas.microsoft.com/office/drawing/2014/main" id="{3E78D691-770E-45E1-B3B7-EABC7ADB3979}"/>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1402985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Business Recommendation</a:t>
            </a:r>
            <a:endParaRPr sz="1798" dirty="0">
              <a:solidFill>
                <a:schemeClr val="lt1"/>
              </a:solidFill>
              <a:latin typeface="Roboto"/>
              <a:ea typeface="Roboto"/>
              <a:cs typeface="Roboto"/>
              <a:sym typeface="Roboto"/>
            </a:endParaRPr>
          </a:p>
        </p:txBody>
      </p:sp>
      <p:sp>
        <p:nvSpPr>
          <p:cNvPr id="6" name="TextBox 5">
            <a:extLst>
              <a:ext uri="{FF2B5EF4-FFF2-40B4-BE49-F238E27FC236}">
                <a16:creationId xmlns:a16="http://schemas.microsoft.com/office/drawing/2014/main" id="{E181AA12-BD37-38DC-BB3B-64ECB90F24C8}"/>
              </a:ext>
            </a:extLst>
          </p:cNvPr>
          <p:cNvSpPr txBox="1"/>
          <p:nvPr/>
        </p:nvSpPr>
        <p:spPr>
          <a:xfrm>
            <a:off x="603849" y="934850"/>
            <a:ext cx="7576851" cy="2800767"/>
          </a:xfrm>
          <a:prstGeom prst="rect">
            <a:avLst/>
          </a:prstGeom>
          <a:noFill/>
        </p:spPr>
        <p:txBody>
          <a:bodyPr wrap="square">
            <a:spAutoFit/>
          </a:bodyPr>
          <a:lstStyle>
            <a:defPPr marR="0" lvl="0" algn="l" rtl="0">
              <a:lnSpc>
                <a:spcPct val="100000"/>
              </a:lnSpc>
              <a:spcBef>
                <a:spcPts val="0"/>
              </a:spcBef>
              <a:spcAft>
                <a:spcPts val="0"/>
              </a:spcAft>
            </a:defPPr>
            <a:lvl1pPr algn="just">
              <a:defRPr sz="1600">
                <a:latin typeface="Cambria" panose="02040503050406030204" pitchFamily="18" charset="0"/>
                <a:ea typeface="Cambria" panose="02040503050406030204" pitchFamily="18" charset="0"/>
              </a:defRPr>
            </a:lvl1pPr>
          </a:lstStyle>
          <a:p>
            <a:pPr marL="285750" indent="-285750">
              <a:buFont typeface="Arial" panose="020B0604020202020204" pitchFamily="34" charset="0"/>
              <a:buChar char="•"/>
            </a:pPr>
            <a:r>
              <a:rPr lang="en-US" dirty="0"/>
              <a:t>Provide Premium Product and Service Offers to High-Value Customers in order to maintain a strong relationship with them, which can yield long-term benefits while maximizing revenue from this customer segment and ensuring a satisfying shopping experience.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Low and Low-Medium Value customers with low income characteristics, they tend to visit the website but often do not engage in transactions. Furthermore, it appears that only a small percentage of them are responsive to the campaigns being offered. Therefore, it is essential to reevaluate the campaign strategy for this customer group, ensuring that it is better tailored to their needs, prompting them to not only visit the website but also complete transactions.</a:t>
            </a:r>
          </a:p>
        </p:txBody>
      </p:sp>
      <p:sp>
        <p:nvSpPr>
          <p:cNvPr id="4" name="Google Shape;56;p13">
            <a:extLst>
              <a:ext uri="{FF2B5EF4-FFF2-40B4-BE49-F238E27FC236}">
                <a16:creationId xmlns:a16="http://schemas.microsoft.com/office/drawing/2014/main" id="{54D1EB0D-7017-FB27-33EE-A437DB84F7E5}"/>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2140380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Potential Impact</a:t>
            </a:r>
            <a:endParaRPr sz="1798" dirty="0">
              <a:solidFill>
                <a:schemeClr val="lt1"/>
              </a:solidFill>
              <a:latin typeface="Roboto"/>
              <a:ea typeface="Roboto"/>
              <a:cs typeface="Roboto"/>
              <a:sym typeface="Roboto"/>
            </a:endParaRPr>
          </a:p>
        </p:txBody>
      </p:sp>
      <p:pic>
        <p:nvPicPr>
          <p:cNvPr id="2" name="Picture 1">
            <a:extLst>
              <a:ext uri="{FF2B5EF4-FFF2-40B4-BE49-F238E27FC236}">
                <a16:creationId xmlns:a16="http://schemas.microsoft.com/office/drawing/2014/main" id="{0B5676E3-96F6-6666-8D0B-F4ED1E52DC82}"/>
              </a:ext>
            </a:extLst>
          </p:cNvPr>
          <p:cNvPicPr>
            <a:picLocks noChangeAspect="1" noChangeArrowheads="1"/>
            <a:extLst>
              <a:ext uri="{84589F7E-364E-4C9E-8A38-B11213B215E9}">
                <a14:cameraTool xmlns:a14="http://schemas.microsoft.com/office/drawing/2010/main" cellRange="$H$38:$I$44"/>
              </a:ext>
            </a:extLst>
          </p:cNvPicPr>
          <p:nvPr/>
        </p:nvPicPr>
        <p:blipFill>
          <a:blip r:embed="rId3"/>
          <a:srcRect/>
          <a:stretch>
            <a:fillRect/>
          </a:stretch>
        </p:blipFill>
        <p:spPr bwMode="auto">
          <a:xfrm>
            <a:off x="2328000" y="2098540"/>
            <a:ext cx="4488000" cy="1911807"/>
          </a:xfrm>
          <a:prstGeom prst="rect">
            <a:avLst/>
          </a:prstGeom>
          <a:solidFill>
            <a:srgbClr xmlns:mc="http://schemas.openxmlformats.org/markup-compatibility/2006" xmlns:a14="http://schemas.microsoft.com/office/drawing/2010/main" val="FFFFFF" mc:Ignorable="a14" a14:legacySpreadsheetColorIndex="9"/>
          </a:solidFill>
          <a:ln w="9525">
            <a:solidFill>
              <a:srgbClr xmlns:mc="http://schemas.openxmlformats.org/markup-compatibility/2006" xmlns:a14="http://schemas.microsoft.com/office/drawing/2010/main" val="000000" mc:Ignorable="a14" a14:legacySpreadsheetColorIndex="64"/>
            </a:solidFill>
            <a:miter lim="800000"/>
            <a:headEnd/>
            <a:tailEnd/>
          </a:ln>
        </p:spPr>
      </p:pic>
      <p:sp>
        <p:nvSpPr>
          <p:cNvPr id="6" name="TextBox 5">
            <a:extLst>
              <a:ext uri="{FF2B5EF4-FFF2-40B4-BE49-F238E27FC236}">
                <a16:creationId xmlns:a16="http://schemas.microsoft.com/office/drawing/2014/main" id="{E181AA12-BD37-38DC-BB3B-64ECB90F24C8}"/>
              </a:ext>
            </a:extLst>
          </p:cNvPr>
          <p:cNvSpPr txBox="1"/>
          <p:nvPr/>
        </p:nvSpPr>
        <p:spPr>
          <a:xfrm>
            <a:off x="212074" y="1133153"/>
            <a:ext cx="8719851" cy="584775"/>
          </a:xfrm>
          <a:prstGeom prst="rect">
            <a:avLst/>
          </a:prstGeom>
          <a:noFill/>
        </p:spPr>
        <p:txBody>
          <a:bodyPr wrap="square">
            <a:spAutoFit/>
          </a:bodyPr>
          <a:lstStyle>
            <a:defPPr marR="0" lvl="0" algn="l" rtl="0">
              <a:lnSpc>
                <a:spcPct val="100000"/>
              </a:lnSpc>
              <a:spcBef>
                <a:spcPts val="0"/>
              </a:spcBef>
              <a:spcAft>
                <a:spcPts val="0"/>
              </a:spcAft>
            </a:defPPr>
            <a:lvl1pPr algn="just">
              <a:defRPr sz="1600">
                <a:latin typeface="Cambria" panose="02040503050406030204" pitchFamily="18" charset="0"/>
                <a:ea typeface="Cambria" panose="02040503050406030204" pitchFamily="18" charset="0"/>
              </a:defRPr>
            </a:lvl1pPr>
          </a:lstStyle>
          <a:p>
            <a:r>
              <a:rPr lang="en-US" dirty="0"/>
              <a:t>If we continue to focus on Customer Groups/Clusters and prevent them from churning, there is still a potential GMV of approximately IDR 1.3 billion per year. With the detail below.</a:t>
            </a:r>
          </a:p>
        </p:txBody>
      </p:sp>
      <p:sp>
        <p:nvSpPr>
          <p:cNvPr id="7" name="Google Shape;56;p13">
            <a:extLst>
              <a:ext uri="{FF2B5EF4-FFF2-40B4-BE49-F238E27FC236}">
                <a16:creationId xmlns:a16="http://schemas.microsoft.com/office/drawing/2014/main" id="{F8F4DD08-A407-3721-7BB5-7405BD198702}"/>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81151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Total Children</a:t>
            </a:r>
            <a:endParaRPr b="1" i="1" dirty="0"/>
          </a:p>
        </p:txBody>
      </p:sp>
      <p:pic>
        <p:nvPicPr>
          <p:cNvPr id="3" name="Picture 2">
            <a:extLst>
              <a:ext uri="{FF2B5EF4-FFF2-40B4-BE49-F238E27FC236}">
                <a16:creationId xmlns:a16="http://schemas.microsoft.com/office/drawing/2014/main" id="{537AD77F-ECF9-27C7-EBBE-DFE5ECC9F17B}"/>
              </a:ext>
            </a:extLst>
          </p:cNvPr>
          <p:cNvPicPr>
            <a:picLocks noChangeAspect="1"/>
          </p:cNvPicPr>
          <p:nvPr/>
        </p:nvPicPr>
        <p:blipFill>
          <a:blip r:embed="rId3"/>
          <a:stretch>
            <a:fillRect/>
          </a:stretch>
        </p:blipFill>
        <p:spPr>
          <a:xfrm>
            <a:off x="113677" y="746550"/>
            <a:ext cx="5004669" cy="3924602"/>
          </a:xfrm>
          <a:prstGeom prst="rect">
            <a:avLst/>
          </a:prstGeom>
        </p:spPr>
      </p:pic>
      <p:sp>
        <p:nvSpPr>
          <p:cNvPr id="6" name="TextBox 5">
            <a:extLst>
              <a:ext uri="{FF2B5EF4-FFF2-40B4-BE49-F238E27FC236}">
                <a16:creationId xmlns:a16="http://schemas.microsoft.com/office/drawing/2014/main" id="{DA8344D8-A065-A9B7-C83B-46B81CA67765}"/>
              </a:ext>
            </a:extLst>
          </p:cNvPr>
          <p:cNvSpPr txBox="1"/>
          <p:nvPr/>
        </p:nvSpPr>
        <p:spPr>
          <a:xfrm>
            <a:off x="5181368" y="824416"/>
            <a:ext cx="3709243"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Overall, there is a positive correlation between the number of children and the Conversion Rate (CVR), indicating that as the number of children increases, the CVR also tends to rise.</a:t>
            </a:r>
          </a:p>
          <a:p>
            <a:pPr marL="285750" indent="-285750" algn="just">
              <a:buFont typeface="Arial" panose="020B0604020202020204" pitchFamily="34" charset="0"/>
              <a:buChar char="•"/>
            </a:pPr>
            <a:r>
              <a:rPr lang="en-US" sz="1600" dirty="0"/>
              <a:t>Customers with three children exhibit the highest CVR, approximately 55.25%.</a:t>
            </a:r>
          </a:p>
          <a:p>
            <a:pPr marL="285750" indent="-285750" algn="just">
              <a:buFont typeface="Arial" panose="020B0604020202020204" pitchFamily="34" charset="0"/>
              <a:buChar char="•"/>
            </a:pPr>
            <a:r>
              <a:rPr lang="en-US" sz="1600" dirty="0"/>
              <a:t>Conversely, customers without any children demonstrate the lowest CVR, around 19.80%.</a:t>
            </a:r>
          </a:p>
        </p:txBody>
      </p:sp>
      <p:sp>
        <p:nvSpPr>
          <p:cNvPr id="2" name="Google Shape;56;p13">
            <a:extLst>
              <a:ext uri="{FF2B5EF4-FFF2-40B4-BE49-F238E27FC236}">
                <a16:creationId xmlns:a16="http://schemas.microsoft.com/office/drawing/2014/main" id="{22A11334-FE26-9296-A234-3B63A3D14240}"/>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2400659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dirty="0"/>
              <a:t>Conversion Rate Analysis Based on Total Accepted Campaign</a:t>
            </a:r>
            <a:endParaRPr b="1" i="1" dirty="0"/>
          </a:p>
        </p:txBody>
      </p:sp>
      <p:pic>
        <p:nvPicPr>
          <p:cNvPr id="4" name="Picture 3">
            <a:extLst>
              <a:ext uri="{FF2B5EF4-FFF2-40B4-BE49-F238E27FC236}">
                <a16:creationId xmlns:a16="http://schemas.microsoft.com/office/drawing/2014/main" id="{9240F935-FEF9-DB49-C29D-F8A1F5BEEF2A}"/>
              </a:ext>
            </a:extLst>
          </p:cNvPr>
          <p:cNvPicPr>
            <a:picLocks noChangeAspect="1"/>
          </p:cNvPicPr>
          <p:nvPr/>
        </p:nvPicPr>
        <p:blipFill>
          <a:blip r:embed="rId3"/>
          <a:stretch>
            <a:fillRect/>
          </a:stretch>
        </p:blipFill>
        <p:spPr>
          <a:xfrm>
            <a:off x="129680" y="730770"/>
            <a:ext cx="5442134" cy="3896314"/>
          </a:xfrm>
          <a:prstGeom prst="rect">
            <a:avLst/>
          </a:prstGeom>
        </p:spPr>
      </p:pic>
      <p:sp>
        <p:nvSpPr>
          <p:cNvPr id="2" name="TextBox 1">
            <a:extLst>
              <a:ext uri="{FF2B5EF4-FFF2-40B4-BE49-F238E27FC236}">
                <a16:creationId xmlns:a16="http://schemas.microsoft.com/office/drawing/2014/main" id="{6DD81D36-9AE8-D13F-CF81-900C8A171A5B}"/>
              </a:ext>
            </a:extLst>
          </p:cNvPr>
          <p:cNvSpPr txBox="1"/>
          <p:nvPr/>
        </p:nvSpPr>
        <p:spPr>
          <a:xfrm>
            <a:off x="5571814" y="656766"/>
            <a:ext cx="3437262"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broad strokes, the fewer customers who accept the campaign, the higher the conversion rate (CVR).</a:t>
            </a:r>
          </a:p>
          <a:p>
            <a:pPr marL="285750" indent="-285750">
              <a:buFont typeface="Arial" panose="020B0604020202020204" pitchFamily="34" charset="0"/>
              <a:buChar char="•"/>
            </a:pPr>
            <a:r>
              <a:rPr lang="en-US" sz="1600" dirty="0"/>
              <a:t>This demonstrates that the likelihood of the existing campaign being less appealing is high.</a:t>
            </a:r>
          </a:p>
          <a:p>
            <a:pPr marL="285750" indent="-285750">
              <a:buFont typeface="Arial" panose="020B0604020202020204" pitchFamily="34" charset="0"/>
              <a:buChar char="•"/>
            </a:pPr>
            <a:r>
              <a:rPr lang="en-US" sz="1600" dirty="0"/>
              <a:t>Because the existing campaigns do not seem to enhance the current transaction volume.</a:t>
            </a:r>
          </a:p>
          <a:p>
            <a:pPr marL="285750" indent="-285750">
              <a:buFont typeface="Arial" panose="020B0604020202020204" pitchFamily="34" charset="0"/>
              <a:buChar char="•"/>
            </a:pPr>
            <a:r>
              <a:rPr lang="en-US" sz="1600" dirty="0"/>
              <a:t>The highest CVR is observed among customers who do not receive the campaign at all, reaching 39.49%.</a:t>
            </a:r>
          </a:p>
        </p:txBody>
      </p:sp>
      <p:sp>
        <p:nvSpPr>
          <p:cNvPr id="3" name="Google Shape;56;p13">
            <a:extLst>
              <a:ext uri="{FF2B5EF4-FFF2-40B4-BE49-F238E27FC236}">
                <a16:creationId xmlns:a16="http://schemas.microsoft.com/office/drawing/2014/main" id="{3D549247-DED6-62CC-C3DF-BF127A16A63A}"/>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1445453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Academy Level</a:t>
            </a:r>
            <a:endParaRPr b="1" i="1" dirty="0"/>
          </a:p>
        </p:txBody>
      </p:sp>
      <p:pic>
        <p:nvPicPr>
          <p:cNvPr id="3" name="Picture 2">
            <a:extLst>
              <a:ext uri="{FF2B5EF4-FFF2-40B4-BE49-F238E27FC236}">
                <a16:creationId xmlns:a16="http://schemas.microsoft.com/office/drawing/2014/main" id="{DCA0C465-593A-BA5C-F892-F6A7F53D7F8D}"/>
              </a:ext>
            </a:extLst>
          </p:cNvPr>
          <p:cNvPicPr>
            <a:picLocks noChangeAspect="1"/>
          </p:cNvPicPr>
          <p:nvPr/>
        </p:nvPicPr>
        <p:blipFill>
          <a:blip r:embed="rId3"/>
          <a:stretch>
            <a:fillRect/>
          </a:stretch>
        </p:blipFill>
        <p:spPr>
          <a:xfrm>
            <a:off x="172988" y="732917"/>
            <a:ext cx="5280362" cy="4061817"/>
          </a:xfrm>
          <a:prstGeom prst="rect">
            <a:avLst/>
          </a:prstGeom>
        </p:spPr>
      </p:pic>
      <p:sp>
        <p:nvSpPr>
          <p:cNvPr id="2" name="TextBox 1">
            <a:extLst>
              <a:ext uri="{FF2B5EF4-FFF2-40B4-BE49-F238E27FC236}">
                <a16:creationId xmlns:a16="http://schemas.microsoft.com/office/drawing/2014/main" id="{B98CA6E6-83B5-4A66-0AF3-A5AC43937D67}"/>
              </a:ext>
            </a:extLst>
          </p:cNvPr>
          <p:cNvSpPr txBox="1"/>
          <p:nvPr/>
        </p:nvSpPr>
        <p:spPr>
          <a:xfrm>
            <a:off x="5453350" y="958919"/>
            <a:ext cx="3437262"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If looked at overall, the levels of education have the same conversion rate (CVR) except for high school (SMA), which has the highest CVR at 97.89%.</a:t>
            </a:r>
          </a:p>
        </p:txBody>
      </p:sp>
      <p:sp>
        <p:nvSpPr>
          <p:cNvPr id="4" name="Google Shape;56;p13">
            <a:extLst>
              <a:ext uri="{FF2B5EF4-FFF2-40B4-BE49-F238E27FC236}">
                <a16:creationId xmlns:a16="http://schemas.microsoft.com/office/drawing/2014/main" id="{8FA7CB1C-2330-42D1-5FB1-2FAB4AB4C254}"/>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14710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Status</a:t>
            </a:r>
            <a:endParaRPr b="1" i="1" dirty="0"/>
          </a:p>
        </p:txBody>
      </p:sp>
      <p:pic>
        <p:nvPicPr>
          <p:cNvPr id="4" name="Picture 3">
            <a:extLst>
              <a:ext uri="{FF2B5EF4-FFF2-40B4-BE49-F238E27FC236}">
                <a16:creationId xmlns:a16="http://schemas.microsoft.com/office/drawing/2014/main" id="{10499624-8098-3FAF-3100-89BA3A1560B2}"/>
              </a:ext>
            </a:extLst>
          </p:cNvPr>
          <p:cNvPicPr>
            <a:picLocks noChangeAspect="1"/>
          </p:cNvPicPr>
          <p:nvPr/>
        </p:nvPicPr>
        <p:blipFill>
          <a:blip r:embed="rId3"/>
          <a:stretch>
            <a:fillRect/>
          </a:stretch>
        </p:blipFill>
        <p:spPr>
          <a:xfrm>
            <a:off x="258868" y="670631"/>
            <a:ext cx="4974143" cy="3954076"/>
          </a:xfrm>
          <a:prstGeom prst="rect">
            <a:avLst/>
          </a:prstGeom>
        </p:spPr>
      </p:pic>
      <p:sp>
        <p:nvSpPr>
          <p:cNvPr id="2" name="TextBox 1">
            <a:extLst>
              <a:ext uri="{FF2B5EF4-FFF2-40B4-BE49-F238E27FC236}">
                <a16:creationId xmlns:a16="http://schemas.microsoft.com/office/drawing/2014/main" id="{52FDB6BC-BE08-D9DA-82DA-9AB7D3455BBF}"/>
              </a:ext>
            </a:extLst>
          </p:cNvPr>
          <p:cNvSpPr txBox="1"/>
          <p:nvPr/>
        </p:nvSpPr>
        <p:spPr>
          <a:xfrm>
            <a:off x="5181369" y="958919"/>
            <a:ext cx="3437262"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Duda boasts the highest Conversion Rate (CVR) at an impressive 47.50%.</a:t>
            </a:r>
          </a:p>
          <a:p>
            <a:pPr marL="285750" indent="-285750">
              <a:buFont typeface="Arial" panose="020B0604020202020204" pitchFamily="34" charset="0"/>
              <a:buChar char="•"/>
            </a:pPr>
            <a:r>
              <a:rPr lang="en-US" sz="1800" dirty="0" err="1"/>
              <a:t>Janda</a:t>
            </a:r>
            <a:r>
              <a:rPr lang="en-US" sz="1800" dirty="0"/>
              <a:t>, on the other hand, exhibits a lower CVR, standing at 29.24%.</a:t>
            </a:r>
          </a:p>
        </p:txBody>
      </p:sp>
      <p:sp>
        <p:nvSpPr>
          <p:cNvPr id="3" name="Google Shape;56;p13">
            <a:extLst>
              <a:ext uri="{FF2B5EF4-FFF2-40B4-BE49-F238E27FC236}">
                <a16:creationId xmlns:a16="http://schemas.microsoft.com/office/drawing/2014/main" id="{C9657423-F63C-C40D-F11C-8857B1C5AF1B}"/>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4048857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Years Since Join</a:t>
            </a:r>
            <a:endParaRPr b="1" i="1" dirty="0"/>
          </a:p>
        </p:txBody>
      </p:sp>
      <p:sp>
        <p:nvSpPr>
          <p:cNvPr id="2" name="TextBox 1">
            <a:extLst>
              <a:ext uri="{FF2B5EF4-FFF2-40B4-BE49-F238E27FC236}">
                <a16:creationId xmlns:a16="http://schemas.microsoft.com/office/drawing/2014/main" id="{52FDB6BC-BE08-D9DA-82DA-9AB7D3455BBF}"/>
              </a:ext>
            </a:extLst>
          </p:cNvPr>
          <p:cNvSpPr txBox="1"/>
          <p:nvPr/>
        </p:nvSpPr>
        <p:spPr>
          <a:xfrm>
            <a:off x="5181369" y="958919"/>
            <a:ext cx="3437262" cy="2585323"/>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The longer the customer has been a member, the higher the conversion rate (CVR), although the difference is not prominently noticeable.</a:t>
            </a:r>
          </a:p>
          <a:p>
            <a:pPr marL="285750" indent="-285750" algn="just">
              <a:buFont typeface="Arial" panose="020B0604020202020204" pitchFamily="34" charset="0"/>
              <a:buChar char="•"/>
            </a:pPr>
            <a:r>
              <a:rPr lang="en-US" sz="1800" dirty="0"/>
              <a:t>The highest point is at 2 years, reaching 37.25%.</a:t>
            </a:r>
          </a:p>
          <a:p>
            <a:pPr marL="285750" indent="-285750" algn="just">
              <a:buFont typeface="Arial" panose="020B0604020202020204" pitchFamily="34" charset="0"/>
              <a:buChar char="•"/>
            </a:pPr>
            <a:r>
              <a:rPr lang="en-US" sz="1800" dirty="0"/>
              <a:t>The lowest point is less than 1 year, around 35.20%.</a:t>
            </a:r>
          </a:p>
        </p:txBody>
      </p:sp>
      <p:pic>
        <p:nvPicPr>
          <p:cNvPr id="6" name="Picture 5">
            <a:extLst>
              <a:ext uri="{FF2B5EF4-FFF2-40B4-BE49-F238E27FC236}">
                <a16:creationId xmlns:a16="http://schemas.microsoft.com/office/drawing/2014/main" id="{0C7A357C-8A74-7AE7-3F88-9DCB37608F63}"/>
              </a:ext>
            </a:extLst>
          </p:cNvPr>
          <p:cNvPicPr>
            <a:picLocks noChangeAspect="1"/>
          </p:cNvPicPr>
          <p:nvPr/>
        </p:nvPicPr>
        <p:blipFill>
          <a:blip r:embed="rId3"/>
          <a:stretch>
            <a:fillRect/>
          </a:stretch>
        </p:blipFill>
        <p:spPr>
          <a:xfrm>
            <a:off x="237388" y="711048"/>
            <a:ext cx="4943981" cy="3883807"/>
          </a:xfrm>
          <a:prstGeom prst="rect">
            <a:avLst/>
          </a:prstGeom>
        </p:spPr>
      </p:pic>
      <p:sp>
        <p:nvSpPr>
          <p:cNvPr id="3" name="Google Shape;56;p13">
            <a:extLst>
              <a:ext uri="{FF2B5EF4-FFF2-40B4-BE49-F238E27FC236}">
                <a16:creationId xmlns:a16="http://schemas.microsoft.com/office/drawing/2014/main" id="{5F22C999-71C3-0C23-3FCC-28E19C965DA8}"/>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8496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Conversion Rate Analysis Based on Years Since Join</a:t>
            </a:r>
            <a:endParaRPr b="1" i="1" dirty="0"/>
          </a:p>
        </p:txBody>
      </p:sp>
      <p:sp>
        <p:nvSpPr>
          <p:cNvPr id="2" name="TextBox 1">
            <a:extLst>
              <a:ext uri="{FF2B5EF4-FFF2-40B4-BE49-F238E27FC236}">
                <a16:creationId xmlns:a16="http://schemas.microsoft.com/office/drawing/2014/main" id="{52FDB6BC-BE08-D9DA-82DA-9AB7D3455BBF}"/>
              </a:ext>
            </a:extLst>
          </p:cNvPr>
          <p:cNvSpPr txBox="1"/>
          <p:nvPr/>
        </p:nvSpPr>
        <p:spPr>
          <a:xfrm>
            <a:off x="5181369" y="958919"/>
            <a:ext cx="3437262"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t>The lower the total transaction amount, the higher the Conversion Rate (CVR).</a:t>
            </a:r>
          </a:p>
          <a:p>
            <a:pPr marL="285750" indent="-285750">
              <a:buFont typeface="Arial" panose="020B0604020202020204" pitchFamily="34" charset="0"/>
              <a:buChar char="•"/>
            </a:pPr>
            <a:r>
              <a:rPr lang="en-US" sz="1800" dirty="0"/>
              <a:t>The majority of customers have a total transaction amount ranging from 500,000 to 1,000,000, with a corresponding CVR of approximately 0% to 50%.</a:t>
            </a:r>
          </a:p>
        </p:txBody>
      </p:sp>
      <p:pic>
        <p:nvPicPr>
          <p:cNvPr id="4" name="Picture 3">
            <a:extLst>
              <a:ext uri="{FF2B5EF4-FFF2-40B4-BE49-F238E27FC236}">
                <a16:creationId xmlns:a16="http://schemas.microsoft.com/office/drawing/2014/main" id="{5E8CB28E-2A65-45D2-E1DA-69D5334AF7FE}"/>
              </a:ext>
            </a:extLst>
          </p:cNvPr>
          <p:cNvPicPr>
            <a:picLocks noChangeAspect="1"/>
          </p:cNvPicPr>
          <p:nvPr/>
        </p:nvPicPr>
        <p:blipFill>
          <a:blip r:embed="rId3"/>
          <a:stretch>
            <a:fillRect/>
          </a:stretch>
        </p:blipFill>
        <p:spPr>
          <a:xfrm>
            <a:off x="525369" y="692418"/>
            <a:ext cx="4237019" cy="4102316"/>
          </a:xfrm>
          <a:prstGeom prst="rect">
            <a:avLst/>
          </a:prstGeom>
        </p:spPr>
      </p:pic>
      <p:sp>
        <p:nvSpPr>
          <p:cNvPr id="3" name="Google Shape;56;p13">
            <a:extLst>
              <a:ext uri="{FF2B5EF4-FFF2-40B4-BE49-F238E27FC236}">
                <a16:creationId xmlns:a16="http://schemas.microsoft.com/office/drawing/2014/main" id="{8FD2ECFA-1419-4AB8-9255-E7942DA21F6F}"/>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108667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pic>
        <p:nvPicPr>
          <p:cNvPr id="5" name="Picture 4">
            <a:extLst>
              <a:ext uri="{FF2B5EF4-FFF2-40B4-BE49-F238E27FC236}">
                <a16:creationId xmlns:a16="http://schemas.microsoft.com/office/drawing/2014/main" id="{B0DC7D1E-0134-F8C7-21EB-12248E76F132}"/>
              </a:ext>
            </a:extLst>
          </p:cNvPr>
          <p:cNvPicPr>
            <a:picLocks noChangeAspect="1"/>
          </p:cNvPicPr>
          <p:nvPr/>
        </p:nvPicPr>
        <p:blipFill>
          <a:blip r:embed="rId3"/>
          <a:stretch>
            <a:fillRect/>
          </a:stretch>
        </p:blipFill>
        <p:spPr>
          <a:xfrm>
            <a:off x="311701" y="667512"/>
            <a:ext cx="2541668" cy="4318850"/>
          </a:xfrm>
          <a:prstGeom prst="rect">
            <a:avLst/>
          </a:prstGeom>
        </p:spPr>
      </p:pic>
      <p:sp>
        <p:nvSpPr>
          <p:cNvPr id="9" name="TextBox 8">
            <a:extLst>
              <a:ext uri="{FF2B5EF4-FFF2-40B4-BE49-F238E27FC236}">
                <a16:creationId xmlns:a16="http://schemas.microsoft.com/office/drawing/2014/main" id="{07B85FAA-6AB3-B5E6-56D1-1B64521E5A50}"/>
              </a:ext>
            </a:extLst>
          </p:cNvPr>
          <p:cNvSpPr txBox="1"/>
          <p:nvPr/>
        </p:nvSpPr>
        <p:spPr>
          <a:xfrm>
            <a:off x="3778785" y="1508678"/>
            <a:ext cx="4935558" cy="1815882"/>
          </a:xfrm>
          <a:prstGeom prst="rect">
            <a:avLst/>
          </a:prstGeom>
          <a:noFill/>
        </p:spPr>
        <p:txBody>
          <a:bodyPr wrap="square" rtlCol="0">
            <a:spAutoFit/>
          </a:bodyPr>
          <a:lstStyle/>
          <a:p>
            <a:pPr marL="285750" indent="-285750" algn="just">
              <a:buFont typeface="Arial" panose="020B0604020202020204" pitchFamily="34" charset="0"/>
              <a:buChar char="•"/>
            </a:pPr>
            <a:r>
              <a:rPr lang="en-US" b="1" u="sng" dirty="0">
                <a:latin typeface="Cambria" panose="02040503050406030204" pitchFamily="18" charset="0"/>
                <a:ea typeface="Cambria" panose="02040503050406030204" pitchFamily="18" charset="0"/>
              </a:rPr>
              <a:t>Description</a:t>
            </a:r>
          </a:p>
          <a:p>
            <a:pPr algn="just"/>
            <a:r>
              <a:rPr lang="en-US" dirty="0">
                <a:latin typeface="Cambria" panose="02040503050406030204" pitchFamily="18" charset="0"/>
                <a:ea typeface="Cambria" panose="02040503050406030204" pitchFamily="18" charset="0"/>
              </a:rPr>
              <a:t>Dataset contains customer behavior features on our platform</a:t>
            </a:r>
          </a:p>
          <a:p>
            <a:pPr algn="just"/>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b="1" u="sng" dirty="0">
                <a:latin typeface="Cambria" panose="02040503050406030204" pitchFamily="18" charset="0"/>
                <a:ea typeface="Cambria" panose="02040503050406030204" pitchFamily="18" charset="0"/>
              </a:rPr>
              <a:t>Shape</a:t>
            </a:r>
          </a:p>
          <a:p>
            <a:pPr algn="just"/>
            <a:r>
              <a:rPr lang="en-US" dirty="0">
                <a:latin typeface="Cambria" panose="02040503050406030204" pitchFamily="18" charset="0"/>
                <a:ea typeface="Cambria" panose="02040503050406030204" pitchFamily="18" charset="0"/>
              </a:rPr>
              <a:t>Dataset </a:t>
            </a:r>
            <a:r>
              <a:rPr lang="en-US" dirty="0" err="1">
                <a:latin typeface="Cambria" panose="02040503050406030204" pitchFamily="18" charset="0"/>
                <a:ea typeface="Cambria" panose="02040503050406030204" pitchFamily="18" charset="0"/>
              </a:rPr>
              <a:t>memiliki</a:t>
            </a:r>
            <a:r>
              <a:rPr lang="en-US" dirty="0">
                <a:latin typeface="Cambria" panose="02040503050406030204" pitchFamily="18" charset="0"/>
                <a:ea typeface="Cambria" panose="02040503050406030204" pitchFamily="18" charset="0"/>
              </a:rPr>
              <a:t> 2,240 records dan 30 </a:t>
            </a:r>
            <a:r>
              <a:rPr lang="en-US" dirty="0" err="1">
                <a:latin typeface="Cambria" panose="02040503050406030204" pitchFamily="18" charset="0"/>
                <a:ea typeface="Cambria" panose="02040503050406030204" pitchFamily="18" charset="0"/>
              </a:rPr>
              <a:t>fitur</a:t>
            </a:r>
            <a:endParaRPr lang="en-US" dirty="0">
              <a:latin typeface="Cambria" panose="02040503050406030204" pitchFamily="18" charset="0"/>
              <a:ea typeface="Cambria" panose="02040503050406030204" pitchFamily="18" charset="0"/>
            </a:endParaRPr>
          </a:p>
          <a:p>
            <a:pPr algn="just"/>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b="1" u="sng" dirty="0" err="1">
                <a:latin typeface="Cambria" panose="02040503050406030204" pitchFamily="18" charset="0"/>
                <a:ea typeface="Cambria" panose="02040503050406030204" pitchFamily="18" charset="0"/>
              </a:rPr>
              <a:t>Dtype</a:t>
            </a:r>
            <a:endParaRPr lang="en-US" b="1" u="sng" dirty="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Float64 (1 features), int64 (26 features), object (3 features)</a:t>
            </a:r>
          </a:p>
        </p:txBody>
      </p:sp>
      <p:sp>
        <p:nvSpPr>
          <p:cNvPr id="2" name="Google Shape;56;p13">
            <a:extLst>
              <a:ext uri="{FF2B5EF4-FFF2-40B4-BE49-F238E27FC236}">
                <a16:creationId xmlns:a16="http://schemas.microsoft.com/office/drawing/2014/main" id="{E3536040-8A9F-DD82-7182-61D643898C02}"/>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To see more details, you can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1631</Words>
  <Application>Microsoft Office PowerPoint</Application>
  <PresentationFormat>On-screen Show (16:9)</PresentationFormat>
  <Paragraphs>171</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Dosis</vt:lpstr>
      <vt:lpstr>Cambria</vt:lpstr>
      <vt:lpstr>Arial</vt:lpstr>
      <vt:lpstr>Roboto</vt:lpstr>
      <vt:lpstr>Simple Light</vt:lpstr>
      <vt:lpstr>Predict Customer Personality to boost marketing campaign by using Machine Learning</vt:lpstr>
      <vt:lpstr>Conversion Rate Analysis Based on Age</vt:lpstr>
      <vt:lpstr>Conversion Rate Analysis Based on Total Children</vt:lpstr>
      <vt:lpstr>Conversion Rate Analysis Based on Total Accepted Campaign</vt:lpstr>
      <vt:lpstr>Conversion Rate Analysis Based on Academy Level</vt:lpstr>
      <vt:lpstr>Conversion Rate Analysis Based on Status</vt:lpstr>
      <vt:lpstr>Conversion Rate Analysis Based on Years Since Join</vt:lpstr>
      <vt:lpstr>Conversion Rate Analysis Based on Years Since Join</vt:lpstr>
      <vt:lpstr>Overview</vt:lpstr>
      <vt:lpstr>Data Preprocessing</vt:lpstr>
      <vt:lpstr>Feature Engineering</vt:lpstr>
      <vt:lpstr>Remove Unneeded Features </vt:lpstr>
      <vt:lpstr>Feature Encoding</vt:lpstr>
      <vt:lpstr>Standarisasi dan Hapus Outlier</vt:lpstr>
      <vt:lpstr>Feature Selection</vt:lpstr>
      <vt:lpstr>Elbow Score</vt:lpstr>
      <vt:lpstr>Silhouette score</vt:lpstr>
      <vt:lpstr>Customer Personality Analysis for Marketing Retargeting</vt:lpstr>
      <vt:lpstr>3-D Visualization of Customer Clusters</vt:lpstr>
      <vt:lpstr>PCA</vt:lpstr>
      <vt:lpstr>Characteristics Each Group of Customers</vt:lpstr>
      <vt:lpstr>Business Recommendation</vt:lpstr>
      <vt:lpstr>Potential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dc:creator>Philipus Dima Wira Pratomo</dc:creator>
  <cp:lastModifiedBy>Philipus Dima Wira Pratomo</cp:lastModifiedBy>
  <cp:revision>22</cp:revision>
  <dcterms:modified xsi:type="dcterms:W3CDTF">2023-11-10T07:31:43Z</dcterms:modified>
</cp:coreProperties>
</file>